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6"/>
  </p:sldMasterIdLst>
  <p:sldIdLst>
    <p:sldId id="256" r:id="rId17"/>
    <p:sldId id="261" r:id="rId18"/>
    <p:sldId id="258" r:id="rId19"/>
    <p:sldId id="262" r:id="rId20"/>
    <p:sldId id="278" r:id="rId21"/>
    <p:sldId id="257" r:id="rId22"/>
    <p:sldId id="273" r:id="rId23"/>
    <p:sldId id="263" r:id="rId24"/>
    <p:sldId id="264" r:id="rId25"/>
    <p:sldId id="268" r:id="rId26"/>
    <p:sldId id="269" r:id="rId27"/>
    <p:sldId id="274" r:id="rId28"/>
    <p:sldId id="265" r:id="rId29"/>
    <p:sldId id="267" r:id="rId30"/>
    <p:sldId id="266" r:id="rId31"/>
    <p:sldId id="259" r:id="rId32"/>
    <p:sldId id="270" r:id="rId33"/>
    <p:sldId id="271" r:id="rId34"/>
    <p:sldId id="276" r:id="rId35"/>
    <p:sldId id="277" r:id="rId36"/>
    <p:sldId id="281" r:id="rId37"/>
    <p:sldId id="260" r:id="rId38"/>
    <p:sldId id="275" r:id="rId39"/>
    <p:sldId id="279" r:id="rId40"/>
    <p:sldId id="280" r:id="rId41"/>
    <p:sldId id="282"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E6E6"/>
    <a:srgbClr val="008000"/>
    <a:srgbClr val="003300"/>
    <a:srgbClr val="FFFFFF"/>
    <a:srgbClr val="2C3C43"/>
    <a:srgbClr val="689F38"/>
    <a:srgbClr val="FFDF00"/>
    <a:srgbClr val="CD7F32"/>
    <a:srgbClr val="A5A5A5"/>
    <a:srgbClr val="688E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3926" autoAdjust="0"/>
    <p:restoredTop sz="94660"/>
  </p:normalViewPr>
  <p:slideViewPr>
    <p:cSldViewPr snapToGrid="0">
      <p:cViewPr varScale="1">
        <p:scale>
          <a:sx n="130" d="100"/>
          <a:sy n="130" d="100"/>
        </p:scale>
        <p:origin x="222" y="8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customXml" Target="../customXml/item8.xml"/><Relationship Id="rId13" Type="http://schemas.openxmlformats.org/officeDocument/2006/relationships/customXml" Target="../customXml/item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3" Type="http://schemas.openxmlformats.org/officeDocument/2006/relationships/customXml" Target="../customXml/item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7" Type="http://schemas.openxmlformats.org/officeDocument/2006/relationships/customXml" Target="../customXml/item7.xml"/><Relationship Id="rId12" Type="http://schemas.openxmlformats.org/officeDocument/2006/relationships/customXml" Target="../customXml/item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Master" Target="slideMasters/slideMaster1.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10" Type="http://schemas.openxmlformats.org/officeDocument/2006/relationships/customXml" Target="../customXml/item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6.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5"/>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35E86C5-8EE7-4065-BC40-79CC9B36A76D}" type="datetimeFigureOut">
              <a:rPr lang="en-GB" smtClean="0"/>
              <a:t>07/03/2019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01AD07-A902-441C-9314-0002DB91CD0C}" type="slidenum">
              <a:rPr lang="en-GB" smtClean="0"/>
              <a:t>‹#›</a:t>
            </a:fld>
            <a:endParaRPr lang="en-GB"/>
          </a:p>
        </p:txBody>
      </p:sp>
    </p:spTree>
    <p:extLst>
      <p:ext uri="{BB962C8B-B14F-4D97-AF65-F5344CB8AC3E}">
        <p14:creationId xmlns:p14="http://schemas.microsoft.com/office/powerpoint/2010/main" val="28833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35E86C5-8EE7-4065-BC40-79CC9B36A76D}" type="datetimeFigureOut">
              <a:rPr lang="en-GB" smtClean="0"/>
              <a:t>07/03/2019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01AD07-A902-441C-9314-0002DB91CD0C}" type="slidenum">
              <a:rPr lang="en-GB" smtClean="0"/>
              <a:t>‹#›</a:t>
            </a:fld>
            <a:endParaRPr lang="en-GB"/>
          </a:p>
        </p:txBody>
      </p:sp>
    </p:spTree>
    <p:extLst>
      <p:ext uri="{BB962C8B-B14F-4D97-AF65-F5344CB8AC3E}">
        <p14:creationId xmlns:p14="http://schemas.microsoft.com/office/powerpoint/2010/main" val="4030918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35E86C5-8EE7-4065-BC40-79CC9B36A76D}" type="datetimeFigureOut">
              <a:rPr lang="en-GB" smtClean="0"/>
              <a:t>07/03/2019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01AD07-A902-441C-9314-0002DB91CD0C}" type="slidenum">
              <a:rPr lang="en-GB" smtClean="0"/>
              <a:t>‹#›</a:t>
            </a:fld>
            <a:endParaRPr lang="en-GB"/>
          </a:p>
        </p:txBody>
      </p:sp>
      <p:sp>
        <p:nvSpPr>
          <p:cNvPr id="20" name="TextBox 19"/>
          <p:cNvSpPr txBox="1"/>
          <p:nvPr/>
        </p:nvSpPr>
        <p:spPr>
          <a:xfrm>
            <a:off x="541871"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450269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35E86C5-8EE7-4065-BC40-79CC9B36A76D}" type="datetimeFigureOut">
              <a:rPr lang="en-GB" smtClean="0"/>
              <a:t>07/03/2019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01AD07-A902-441C-9314-0002DB91CD0C}" type="slidenum">
              <a:rPr lang="en-GB" smtClean="0"/>
              <a:t>‹#›</a:t>
            </a:fld>
            <a:endParaRPr lang="en-GB"/>
          </a:p>
        </p:txBody>
      </p:sp>
    </p:spTree>
    <p:extLst>
      <p:ext uri="{BB962C8B-B14F-4D97-AF65-F5344CB8AC3E}">
        <p14:creationId xmlns:p14="http://schemas.microsoft.com/office/powerpoint/2010/main" val="38748681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35E86C5-8EE7-4065-BC40-79CC9B36A76D}" type="datetimeFigureOut">
              <a:rPr lang="en-GB" smtClean="0"/>
              <a:t>07/03/2019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01AD07-A902-441C-9314-0002DB91CD0C}" type="slidenum">
              <a:rPr lang="en-GB" smtClean="0"/>
              <a:t>‹#›</a:t>
            </a:fld>
            <a:endParaRPr lang="en-GB"/>
          </a:p>
        </p:txBody>
      </p:sp>
      <p:sp>
        <p:nvSpPr>
          <p:cNvPr id="24" name="TextBox 23"/>
          <p:cNvSpPr txBox="1"/>
          <p:nvPr/>
        </p:nvSpPr>
        <p:spPr>
          <a:xfrm>
            <a:off x="541871"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9332481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35E86C5-8EE7-4065-BC40-79CC9B36A76D}" type="datetimeFigureOut">
              <a:rPr lang="en-GB" smtClean="0"/>
              <a:t>07/03/2019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01AD07-A902-441C-9314-0002DB91CD0C}" type="slidenum">
              <a:rPr lang="en-GB" smtClean="0"/>
              <a:t>‹#›</a:t>
            </a:fld>
            <a:endParaRPr lang="en-GB"/>
          </a:p>
        </p:txBody>
      </p:sp>
    </p:spTree>
    <p:extLst>
      <p:ext uri="{BB962C8B-B14F-4D97-AF65-F5344CB8AC3E}">
        <p14:creationId xmlns:p14="http://schemas.microsoft.com/office/powerpoint/2010/main" val="3835348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5E86C5-8EE7-4065-BC40-79CC9B36A76D}" type="datetimeFigureOut">
              <a:rPr lang="en-GB" smtClean="0"/>
              <a:t>07/03/2019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01AD07-A902-441C-9314-0002DB91CD0C}" type="slidenum">
              <a:rPr lang="en-GB" smtClean="0"/>
              <a:t>‹#›</a:t>
            </a:fld>
            <a:endParaRPr lang="en-GB"/>
          </a:p>
        </p:txBody>
      </p:sp>
    </p:spTree>
    <p:extLst>
      <p:ext uri="{BB962C8B-B14F-4D97-AF65-F5344CB8AC3E}">
        <p14:creationId xmlns:p14="http://schemas.microsoft.com/office/powerpoint/2010/main" val="34075768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4" y="609601"/>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1"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5E86C5-8EE7-4065-BC40-79CC9B36A76D}" type="datetimeFigureOut">
              <a:rPr lang="en-GB" smtClean="0"/>
              <a:t>07/03/2019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01AD07-A902-441C-9314-0002DB91CD0C}" type="slidenum">
              <a:rPr lang="en-GB" smtClean="0"/>
              <a:t>‹#›</a:t>
            </a:fld>
            <a:endParaRPr lang="en-GB"/>
          </a:p>
        </p:txBody>
      </p:sp>
    </p:spTree>
    <p:extLst>
      <p:ext uri="{BB962C8B-B14F-4D97-AF65-F5344CB8AC3E}">
        <p14:creationId xmlns:p14="http://schemas.microsoft.com/office/powerpoint/2010/main" val="2779605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5E86C5-8EE7-4065-BC40-79CC9B36A76D}" type="datetimeFigureOut">
              <a:rPr lang="en-GB" smtClean="0"/>
              <a:t>07/03/2019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01AD07-A902-441C-9314-0002DB91CD0C}" type="slidenum">
              <a:rPr lang="en-GB" smtClean="0"/>
              <a:t>‹#›</a:t>
            </a:fld>
            <a:endParaRPr lang="en-GB"/>
          </a:p>
        </p:txBody>
      </p:sp>
    </p:spTree>
    <p:extLst>
      <p:ext uri="{BB962C8B-B14F-4D97-AF65-F5344CB8AC3E}">
        <p14:creationId xmlns:p14="http://schemas.microsoft.com/office/powerpoint/2010/main" val="3025400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9"/>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35E86C5-8EE7-4065-BC40-79CC9B36A76D}" type="datetimeFigureOut">
              <a:rPr lang="en-GB" smtClean="0"/>
              <a:t>07/03/2019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01AD07-A902-441C-9314-0002DB91CD0C}" type="slidenum">
              <a:rPr lang="en-GB" smtClean="0"/>
              <a:t>‹#›</a:t>
            </a:fld>
            <a:endParaRPr lang="en-GB"/>
          </a:p>
        </p:txBody>
      </p:sp>
    </p:spTree>
    <p:extLst>
      <p:ext uri="{BB962C8B-B14F-4D97-AF65-F5344CB8AC3E}">
        <p14:creationId xmlns:p14="http://schemas.microsoft.com/office/powerpoint/2010/main" val="1554201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5"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69" y="2160590"/>
            <a:ext cx="4184035"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35E86C5-8EE7-4065-BC40-79CC9B36A76D}" type="datetimeFigureOut">
              <a:rPr lang="en-GB" smtClean="0"/>
              <a:t>07/03/2019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701AD07-A902-441C-9314-0002DB91CD0C}" type="slidenum">
              <a:rPr lang="en-GB" smtClean="0"/>
              <a:t>‹#›</a:t>
            </a:fld>
            <a:endParaRPr lang="en-GB"/>
          </a:p>
        </p:txBody>
      </p:sp>
    </p:spTree>
    <p:extLst>
      <p:ext uri="{BB962C8B-B14F-4D97-AF65-F5344CB8AC3E}">
        <p14:creationId xmlns:p14="http://schemas.microsoft.com/office/powerpoint/2010/main" val="3681221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6"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6" y="2737247"/>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5" y="2737247"/>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35E86C5-8EE7-4065-BC40-79CC9B36A76D}" type="datetimeFigureOut">
              <a:rPr lang="en-GB" smtClean="0"/>
              <a:t>07/03/2019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701AD07-A902-441C-9314-0002DB91CD0C}" type="slidenum">
              <a:rPr lang="en-GB" smtClean="0"/>
              <a:t>‹#›</a:t>
            </a:fld>
            <a:endParaRPr lang="en-GB"/>
          </a:p>
        </p:txBody>
      </p:sp>
    </p:spTree>
    <p:extLst>
      <p:ext uri="{BB962C8B-B14F-4D97-AF65-F5344CB8AC3E}">
        <p14:creationId xmlns:p14="http://schemas.microsoft.com/office/powerpoint/2010/main" val="1616660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35E86C5-8EE7-4065-BC40-79CC9B36A76D}" type="datetimeFigureOut">
              <a:rPr lang="en-GB" smtClean="0"/>
              <a:t>07/03/2019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701AD07-A902-441C-9314-0002DB91CD0C}" type="slidenum">
              <a:rPr lang="en-GB" smtClean="0"/>
              <a:t>‹#›</a:t>
            </a:fld>
            <a:endParaRPr lang="en-GB"/>
          </a:p>
        </p:txBody>
      </p:sp>
    </p:spTree>
    <p:extLst>
      <p:ext uri="{BB962C8B-B14F-4D97-AF65-F5344CB8AC3E}">
        <p14:creationId xmlns:p14="http://schemas.microsoft.com/office/powerpoint/2010/main" val="4161796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5E86C5-8EE7-4065-BC40-79CC9B36A76D}" type="datetimeFigureOut">
              <a:rPr lang="en-GB" smtClean="0"/>
              <a:t>07/03/2019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701AD07-A902-441C-9314-0002DB91CD0C}" type="slidenum">
              <a:rPr lang="en-GB" smtClean="0"/>
              <a:t>‹#›</a:t>
            </a:fld>
            <a:endParaRPr lang="en-GB"/>
          </a:p>
        </p:txBody>
      </p:sp>
    </p:spTree>
    <p:extLst>
      <p:ext uri="{BB962C8B-B14F-4D97-AF65-F5344CB8AC3E}">
        <p14:creationId xmlns:p14="http://schemas.microsoft.com/office/powerpoint/2010/main" val="1566426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2" y="514926"/>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5"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35E86C5-8EE7-4065-BC40-79CC9B36A76D}" type="datetimeFigureOut">
              <a:rPr lang="en-GB" smtClean="0"/>
              <a:t>07/03/2019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701AD07-A902-441C-9314-0002DB91CD0C}" type="slidenum">
              <a:rPr lang="en-GB" smtClean="0"/>
              <a:t>‹#›</a:t>
            </a:fld>
            <a:endParaRPr lang="en-GB"/>
          </a:p>
        </p:txBody>
      </p:sp>
    </p:spTree>
    <p:extLst>
      <p:ext uri="{BB962C8B-B14F-4D97-AF65-F5344CB8AC3E}">
        <p14:creationId xmlns:p14="http://schemas.microsoft.com/office/powerpoint/2010/main" val="1420488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5"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5"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35E86C5-8EE7-4065-BC40-79CC9B36A76D}" type="datetimeFigureOut">
              <a:rPr lang="en-GB" smtClean="0"/>
              <a:t>07/03/2019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701AD07-A902-441C-9314-0002DB91CD0C}" type="slidenum">
              <a:rPr lang="en-GB" smtClean="0"/>
              <a:t>‹#›</a:t>
            </a:fld>
            <a:endParaRPr lang="en-GB"/>
          </a:p>
        </p:txBody>
      </p:sp>
    </p:spTree>
    <p:extLst>
      <p:ext uri="{BB962C8B-B14F-4D97-AF65-F5344CB8AC3E}">
        <p14:creationId xmlns:p14="http://schemas.microsoft.com/office/powerpoint/2010/main" val="3840283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5"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5" y="2160590"/>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4"/>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35E86C5-8EE7-4065-BC40-79CC9B36A76D}" type="datetimeFigureOut">
              <a:rPr lang="en-GB" smtClean="0"/>
              <a:t>07/03/2019</a:t>
            </a:fld>
            <a:endParaRPr lang="en-GB"/>
          </a:p>
        </p:txBody>
      </p:sp>
      <p:sp>
        <p:nvSpPr>
          <p:cNvPr id="5" name="Footer Placeholder 4"/>
          <p:cNvSpPr>
            <a:spLocks noGrp="1"/>
          </p:cNvSpPr>
          <p:nvPr>
            <p:ph type="ftr" sz="quarter" idx="3"/>
          </p:nvPr>
        </p:nvSpPr>
        <p:spPr>
          <a:xfrm>
            <a:off x="677335" y="6041364"/>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4" y="6041364"/>
            <a:ext cx="683339" cy="365125"/>
          </a:xfrm>
          <a:prstGeom prst="rect">
            <a:avLst/>
          </a:prstGeom>
        </p:spPr>
        <p:txBody>
          <a:bodyPr vert="horz" lIns="91440" tIns="45720" rIns="91440" bIns="45720" rtlCol="0" anchor="ctr"/>
          <a:lstStyle>
            <a:lvl1pPr algn="r">
              <a:defRPr sz="900">
                <a:solidFill>
                  <a:schemeClr val="accent1"/>
                </a:solidFill>
              </a:defRPr>
            </a:lvl1pPr>
          </a:lstStyle>
          <a:p>
            <a:fld id="{4701AD07-A902-441C-9314-0002DB91CD0C}" type="slidenum">
              <a:rPr lang="en-GB" smtClean="0"/>
              <a:t>‹#›</a:t>
            </a:fld>
            <a:endParaRPr lang="en-GB"/>
          </a:p>
        </p:txBody>
      </p:sp>
    </p:spTree>
    <p:extLst>
      <p:ext uri="{BB962C8B-B14F-4D97-AF65-F5344CB8AC3E}">
        <p14:creationId xmlns:p14="http://schemas.microsoft.com/office/powerpoint/2010/main" val="1321922794"/>
      </p:ext>
    </p:extLst>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slideLayout" Target="../slideLayouts/slideLayout3.xml"/><Relationship Id="rId1" Type="http://schemas.openxmlformats.org/officeDocument/2006/relationships/customXml" Target="../../customXml/item2.xml"/><Relationship Id="rId6" Type="http://schemas.openxmlformats.org/officeDocument/2006/relationships/image" Target="../media/image25.png"/><Relationship Id="rId11" Type="http://schemas.openxmlformats.org/officeDocument/2006/relationships/image" Target="../media/image18.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slideLayout" Target="../slideLayouts/slideLayout3.xml"/><Relationship Id="rId1" Type="http://schemas.openxmlformats.org/officeDocument/2006/relationships/customXml" Target="../../customXml/item3.xml"/><Relationship Id="rId6"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18.png"/><Relationship Id="rId4" Type="http://schemas.openxmlformats.org/officeDocument/2006/relationships/image" Target="../media/image31.png"/><Relationship Id="rId9"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3.xml"/><Relationship Id="rId1" Type="http://schemas.openxmlformats.org/officeDocument/2006/relationships/customXml" Target="../../customXml/item6.xml"/><Relationship Id="rId5" Type="http://schemas.openxmlformats.org/officeDocument/2006/relationships/slide" Target="slide10.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3.png"/><Relationship Id="rId1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40.png"/><Relationship Id="rId12" Type="http://schemas.openxmlformats.org/officeDocument/2006/relationships/image" Target="../media/image48.svg"/><Relationship Id="rId17" Type="http://schemas.openxmlformats.org/officeDocument/2006/relationships/image" Target="../media/image45.png"/><Relationship Id="rId2" Type="http://schemas.openxmlformats.org/officeDocument/2006/relationships/slideLayout" Target="../slideLayouts/slideLayout3.xml"/><Relationship Id="rId16" Type="http://schemas.microsoft.com/office/2007/relationships/hdphoto" Target="../media/hdphoto1.wdp"/><Relationship Id="rId1" Type="http://schemas.openxmlformats.org/officeDocument/2006/relationships/customXml" Target="../../customXml/item13.xml"/><Relationship Id="rId6" Type="http://schemas.openxmlformats.org/officeDocument/2006/relationships/image" Target="../media/image42.svg"/><Relationship Id="rId11" Type="http://schemas.openxmlformats.org/officeDocument/2006/relationships/image" Target="../media/image42.png"/><Relationship Id="rId5" Type="http://schemas.openxmlformats.org/officeDocument/2006/relationships/image" Target="../media/image39.png"/><Relationship Id="rId15" Type="http://schemas.openxmlformats.org/officeDocument/2006/relationships/image" Target="../media/image44.png"/><Relationship Id="rId10" Type="http://schemas.openxmlformats.org/officeDocument/2006/relationships/image" Target="../media/image46.svg"/><Relationship Id="rId4" Type="http://schemas.openxmlformats.org/officeDocument/2006/relationships/image" Target="../media/image38.png"/><Relationship Id="rId9" Type="http://schemas.openxmlformats.org/officeDocument/2006/relationships/image" Target="../media/image41.png"/><Relationship Id="rId14" Type="http://schemas.openxmlformats.org/officeDocument/2006/relationships/image" Target="../media/image50.sv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3.xml"/><Relationship Id="rId1" Type="http://schemas.openxmlformats.org/officeDocument/2006/relationships/customXml" Target="../../customXml/item9.xml"/><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3.xml"/><Relationship Id="rId1" Type="http://schemas.openxmlformats.org/officeDocument/2006/relationships/customXml" Target="../../customXml/item11.xml"/><Relationship Id="rId6" Type="http://schemas.openxmlformats.org/officeDocument/2006/relationships/image" Target="../media/image18.png"/><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57.png"/><Relationship Id="rId3" Type="http://schemas.openxmlformats.org/officeDocument/2006/relationships/image" Target="../media/image51.png"/><Relationship Id="rId7" Type="http://schemas.openxmlformats.org/officeDocument/2006/relationships/image" Target="../media/image53.png"/><Relationship Id="rId12" Type="http://schemas.openxmlformats.org/officeDocument/2006/relationships/image" Target="../media/image56.png"/><Relationship Id="rId2" Type="http://schemas.openxmlformats.org/officeDocument/2006/relationships/image" Target="../media/image50.jpeg"/><Relationship Id="rId1" Type="http://schemas.openxmlformats.org/officeDocument/2006/relationships/slideLayout" Target="../slideLayouts/slideLayout12.xml"/><Relationship Id="rId6" Type="http://schemas.openxmlformats.org/officeDocument/2006/relationships/image" Target="../media/image61.svg"/><Relationship Id="rId11" Type="http://schemas.openxmlformats.org/officeDocument/2006/relationships/image" Target="../media/image55.png"/><Relationship Id="rId5" Type="http://schemas.openxmlformats.org/officeDocument/2006/relationships/image" Target="../media/image52.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59.png"/><Relationship Id="rId3" Type="http://schemas.openxmlformats.org/officeDocument/2006/relationships/image" Target="../media/image51.png"/><Relationship Id="rId7" Type="http://schemas.openxmlformats.org/officeDocument/2006/relationships/image" Target="../media/image53.png"/><Relationship Id="rId12" Type="http://schemas.openxmlformats.org/officeDocument/2006/relationships/image" Target="../media/image57.png"/><Relationship Id="rId2" Type="http://schemas.openxmlformats.org/officeDocument/2006/relationships/image" Target="../media/image58.jpeg"/><Relationship Id="rId1" Type="http://schemas.openxmlformats.org/officeDocument/2006/relationships/slideLayout" Target="../slideLayouts/slideLayout12.xml"/><Relationship Id="rId6" Type="http://schemas.openxmlformats.org/officeDocument/2006/relationships/image" Target="../media/image61.svg"/><Relationship Id="rId11" Type="http://schemas.openxmlformats.org/officeDocument/2006/relationships/image" Target="../media/image55.png"/><Relationship Id="rId5" Type="http://schemas.openxmlformats.org/officeDocument/2006/relationships/image" Target="../media/image52.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54.png"/><Relationship Id="rId14" Type="http://schemas.microsoft.com/office/2007/relationships/hdphoto" Target="../media/hdphoto3.wdp"/></Relationships>
</file>

<file path=ppt/slides/_rels/slide19.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image" Target="../media/image60.jpeg"/><Relationship Id="rId1" Type="http://schemas.openxmlformats.org/officeDocument/2006/relationships/slideLayout" Target="../slideLayouts/slideLayout12.xml"/><Relationship Id="rId6" Type="http://schemas.openxmlformats.org/officeDocument/2006/relationships/image" Target="../media/image61.svg"/><Relationship Id="rId5" Type="http://schemas.openxmlformats.org/officeDocument/2006/relationships/image" Target="../media/image52.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e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13.jpeg"/></Relationships>
</file>

<file path=ppt/slides/_rels/slide20.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57.png"/><Relationship Id="rId3" Type="http://schemas.openxmlformats.org/officeDocument/2006/relationships/image" Target="../media/image51.png"/><Relationship Id="rId7" Type="http://schemas.openxmlformats.org/officeDocument/2006/relationships/image" Target="../media/image53.png"/><Relationship Id="rId12" Type="http://schemas.openxmlformats.org/officeDocument/2006/relationships/image" Target="../media/image56.png"/><Relationship Id="rId2" Type="http://schemas.openxmlformats.org/officeDocument/2006/relationships/image" Target="../media/image61.png"/><Relationship Id="rId1" Type="http://schemas.openxmlformats.org/officeDocument/2006/relationships/slideLayout" Target="../slideLayouts/slideLayout12.xml"/><Relationship Id="rId6" Type="http://schemas.openxmlformats.org/officeDocument/2006/relationships/image" Target="../media/image61.svg"/><Relationship Id="rId11" Type="http://schemas.openxmlformats.org/officeDocument/2006/relationships/image" Target="../media/image55.png"/><Relationship Id="rId5" Type="http://schemas.openxmlformats.org/officeDocument/2006/relationships/image" Target="../media/image52.png"/><Relationship Id="rId15" Type="http://schemas.microsoft.com/office/2007/relationships/hdphoto" Target="../media/hdphoto3.wdp"/><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54.png"/><Relationship Id="rId14" Type="http://schemas.openxmlformats.org/officeDocument/2006/relationships/image" Target="../media/image59.png"/></Relationships>
</file>

<file path=ppt/slides/_rels/slide21.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image" Target="../media/image62.jpeg"/><Relationship Id="rId1" Type="http://schemas.openxmlformats.org/officeDocument/2006/relationships/slideLayout" Target="../slideLayouts/slideLayout12.xml"/><Relationship Id="rId6" Type="http://schemas.openxmlformats.org/officeDocument/2006/relationships/image" Target="../media/image61.svg"/><Relationship Id="rId11" Type="http://schemas.openxmlformats.org/officeDocument/2006/relationships/image" Target="../media/image55.png"/><Relationship Id="rId5" Type="http://schemas.openxmlformats.org/officeDocument/2006/relationships/image" Target="../media/image52.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5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66.wmf"/></Relationships>
</file>

<file path=ppt/slides/_rels/slide26.xml.rels><?xml version="1.0" encoding="UTF-8" standalone="yes"?>
<Relationships xmlns="http://schemas.openxmlformats.org/package/2006/relationships"><Relationship Id="rId8" Type="http://schemas.openxmlformats.org/officeDocument/2006/relationships/hyperlink" Target="https://www.coolkidfacts.com/wp-content/uploads/2018/06/White-tiger-300x202.jpg" TargetMode="External"/><Relationship Id="rId13" Type="http://schemas.openxmlformats.org/officeDocument/2006/relationships/hyperlink" Target="https://encrypted-tbn0.gstatic.com/images?q=tbn:ANd9GcSD5V44wfU2o7k23MyT3FuGiCp41Qq_tnLDcBNyn925AEBmYiF9" TargetMode="External"/><Relationship Id="rId18" Type="http://schemas.openxmlformats.org/officeDocument/2006/relationships/hyperlink" Target="https://upload.wikimedia.org/wikipedia/commons/thumb/4/4c/Flag-map_of_the_Kingdom_of_England.svg/" TargetMode="External"/><Relationship Id="rId26" Type="http://schemas.openxmlformats.org/officeDocument/2006/relationships/hyperlink" Target="https://images-na.ssl-images-amazon.com/images/I/517l1+3CFbL._SX349_BO1,204,203,200_.jpg" TargetMode="External"/><Relationship Id="rId3" Type="http://schemas.openxmlformats.org/officeDocument/2006/relationships/hyperlink" Target="https://c1.staticflickr.com/2/1891/29628386607_fa42262cb1_b.jpg" TargetMode="External"/><Relationship Id="rId21" Type="http://schemas.openxmlformats.org/officeDocument/2006/relationships/hyperlink" Target="https://www.maxpixel.net/static/photo/1x/York-Minster-Cathedral-Yorkshire-Uk-York-3430147.jpg" TargetMode="External"/><Relationship Id="rId34" Type="http://schemas.openxmlformats.org/officeDocument/2006/relationships/hyperlink" Target="https://i.ytimg.com/vi/X0VzVgh7HHc/hqdefault.jpg?sqp=-oaymwEiCKgBEF5IWvKriqkDFQgBFQAAAAAYASUAAMhCPQCAokN4AQ==&amp;rs=AOn4CLDtPWZ7XtF4TRunlyULE0b54odKAw" TargetMode="External"/><Relationship Id="rId7" Type="http://schemas.openxmlformats.org/officeDocument/2006/relationships/hyperlink" Target="https://www.flaticon.com/packs/social-media-logos-2" TargetMode="External"/><Relationship Id="rId12" Type="http://schemas.openxmlformats.org/officeDocument/2006/relationships/hyperlink" Target="https://encrypted-tbn0.gstatic.com/images?q=tbn:ANd9GcTNgVq_kGw0VdGt9h_cVBt61z4r9tKUqrahbZ-ZUv883P5jx0-v" TargetMode="External"/><Relationship Id="rId17" Type="http://schemas.openxmlformats.org/officeDocument/2006/relationships/hyperlink" Target="https://cdn.pixabay.com/photo/2017/09/25/13/12/dog-2785074_960_720.jpg" TargetMode="External"/><Relationship Id="rId25" Type="http://schemas.openxmlformats.org/officeDocument/2006/relationships/hyperlink" Target="https://s1.cdn.autoevolution.com/images/news/michelin-ispy-books-are-back-for-christmas-14184_1.jpg" TargetMode="External"/><Relationship Id="rId33" Type="http://schemas.openxmlformats.org/officeDocument/2006/relationships/hyperlink" Target="https://i.ytimg.com/vi/_mP0qpLdiRg/maxresdefault.jpg" TargetMode="External"/><Relationship Id="rId2" Type="http://schemas.openxmlformats.org/officeDocument/2006/relationships/hyperlink" Target="https://cdn.pixabay.com/photo/2018/06/28/11/44/the-old-lady-3503684_960_720.jpg" TargetMode="External"/><Relationship Id="rId16" Type="http://schemas.openxmlformats.org/officeDocument/2006/relationships/hyperlink" Target="https://images.pexels.com/photos/2071/broken-car-vehicle-vintage.jpg?auto=compress&amp;cs=tinysrgb&amp;h=650&amp;w=940" TargetMode="External"/><Relationship Id="rId20" Type="http://schemas.openxmlformats.org/officeDocument/2006/relationships/hyperlink" Target="https://cdn.pixabay.com/photo/2017/06/06/11/57/newcastle-2377058_960_720.jpg" TargetMode="External"/><Relationship Id="rId29" Type="http://schemas.openxmlformats.org/officeDocument/2006/relationships/hyperlink" Target="https://encrypted-tbn0.gstatic.com/images?q=tbn:ANd9GcSyzKy4lULboKTcG1HOLv4OY2yfNSbjj_49SlYICAyE51R37V0D" TargetMode="External"/><Relationship Id="rId1" Type="http://schemas.openxmlformats.org/officeDocument/2006/relationships/slideLayout" Target="../slideLayouts/slideLayout2.xml"/><Relationship Id="rId6" Type="http://schemas.openxmlformats.org/officeDocument/2006/relationships/hyperlink" Target="https://herheart.org/web/wp-content/uploads/2014/08/woman.jpg" TargetMode="External"/><Relationship Id="rId11" Type="http://schemas.openxmlformats.org/officeDocument/2006/relationships/hyperlink" Target="https://images.pexels.com/photos/45201/kitty-cat-kitten-pet-45201.jpeg?cs=srgb&amp;dl=animal-cat-cute-45201.jpg&amp;fm=jpg" TargetMode="External"/><Relationship Id="rId24" Type="http://schemas.openxmlformats.org/officeDocument/2006/relationships/hyperlink" Target="https://www.leeds.ac.uk/forstaff/images/Camera.jpg" TargetMode="External"/><Relationship Id="rId32" Type="http://schemas.openxmlformats.org/officeDocument/2006/relationships/hyperlink" Target="https://encrypted-tbn0.gstatic.com/images?q=tbn:ANd9GcTXlrBXctdfvBv-NrTT5rqDVZcylDCbE_DBzTNvFpWBlsyGuxLDxg" TargetMode="External"/><Relationship Id="rId37" Type="http://schemas.openxmlformats.org/officeDocument/2006/relationships/hyperlink" Target="https://encrypted-tbn0.gstatic.com/images?q=tbn:ANd9GcSF1bR2AM2k9qnMGt907eTjQLJUvCvPtCpymguyW5HKCK38KVN6Tw" TargetMode="External"/><Relationship Id="rId5" Type="http://schemas.openxmlformats.org/officeDocument/2006/relationships/hyperlink" Target="https://cdn.pixabay.com/photo/2014/07/09/10/04/man-388104_640.jpg" TargetMode="External"/><Relationship Id="rId15" Type="http://schemas.openxmlformats.org/officeDocument/2006/relationships/hyperlink" Target="https://upload.wikimedia.org/wikipedia/commons/d/db/Pig_USDA01c0116.jpg" TargetMode="External"/><Relationship Id="rId23" Type="http://schemas.openxmlformats.org/officeDocument/2006/relationships/hyperlink" Target="https://www.coolkidfacts.com/wp-content/uploads/2014/10/photosynthesis-300x240.jpg" TargetMode="External"/><Relationship Id="rId28" Type="http://schemas.openxmlformats.org/officeDocument/2006/relationships/hyperlink" Target="https://www.phenologit.org/wp-content/uploads/2015/10/girl_flower.png" TargetMode="External"/><Relationship Id="rId36" Type="http://schemas.openxmlformats.org/officeDocument/2006/relationships/hyperlink" Target="https://encrypted-tbn0.gstatic.com/images?q=tbn:ANd9GcT69DLiWgaXPjZJ3HrWOib7CCroHg_wsVBWmxuhlqh1W1DGNMXR" TargetMode="External"/><Relationship Id="rId10" Type="http://schemas.openxmlformats.org/officeDocument/2006/relationships/hyperlink" Target="https://cdn.propakistani.pk/wp-content/uploads/2018/08/Untitled-1-7.jpg" TargetMode="External"/><Relationship Id="rId19" Type="http://schemas.openxmlformats.org/officeDocument/2006/relationships/hyperlink" Target="https://encrypted-tbn0.gstatic.com/images?q=tbn:ANd9GcTO7J0HNzspCXI3xBPjwqxymqqTiiGsxN4u7z2weIKmD31eFohdIA" TargetMode="External"/><Relationship Id="rId31" Type="http://schemas.openxmlformats.org/officeDocument/2006/relationships/hyperlink" Target="https://encrypted-tbn0.gstatic.com/images?q=tbn:ANd9GcSmx75fxdkQSSndiWn0dCB59rePQ0WotP9qoEYReeVU_y7IJsEQ" TargetMode="External"/><Relationship Id="rId4" Type="http://schemas.openxmlformats.org/officeDocument/2006/relationships/hyperlink" Target="https://bacc.cc/wp-content/uploads/2017/12/loving-teen-hard-600x403.jpg" TargetMode="External"/><Relationship Id="rId9" Type="http://schemas.openxmlformats.org/officeDocument/2006/relationships/hyperlink" Target="http://conceptcoworking.club/wp-content/uploads/2018/11/barn-animal-pictures-animals-farm-animal-pictures-for-nursery.jpg" TargetMode="External"/><Relationship Id="rId14" Type="http://schemas.openxmlformats.org/officeDocument/2006/relationships/hyperlink" Target="https://encrypted-tbn0.gstatic.com/images?q=tbn:ANd9GcSeOJCDcAk1BmxNEkmE7DuDTfQEG3V7nlgOn2CcFERTwPMiXCSlMQ" TargetMode="External"/><Relationship Id="rId22" Type="http://schemas.openxmlformats.org/officeDocument/2006/relationships/hyperlink" Target="http://www.flowerhornpets.com/images/gallery/birds/img1_big.jpg" TargetMode="External"/><Relationship Id="rId27" Type="http://schemas.openxmlformats.org/officeDocument/2006/relationships/hyperlink" Target="https://images-na.ssl-images-amazon.com/images/I/51FBZsxZuuL._SX348_BO1,204,203,200_.jpg" TargetMode="External"/><Relationship Id="rId30" Type="http://schemas.openxmlformats.org/officeDocument/2006/relationships/hyperlink" Target="https://encrypted-tbn0.gstatic.com/images?q=tbn:ANd9GcTLwzkjohRRh5__RjGPwE2aLiNmyG1mzCvxAFacAeONzoC_esobcw" TargetMode="External"/><Relationship Id="rId35" Type="http://schemas.openxmlformats.org/officeDocument/2006/relationships/hyperlink" Target="https://cdn.pixabay.com/photo/2014/04/03/10/06/eyeball-309797__340.pn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10.xml"/><Relationship Id="rId2" Type="http://schemas.openxmlformats.org/officeDocument/2006/relationships/customXml" Target="../../customXml/item12.xml"/><Relationship Id="rId1" Type="http://schemas.openxmlformats.org/officeDocument/2006/relationships/customXml" Target="../../customXml/item14.xml"/><Relationship Id="rId6" Type="http://schemas.openxmlformats.org/officeDocument/2006/relationships/image" Target="../media/image19.png"/><Relationship Id="rId5" Type="http://schemas.openxmlformats.org/officeDocument/2006/relationships/hyperlink" Target="https://en.wikipedia.org/wiki/Rainbow_lorikeet" TargetMode="Externa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3.xml"/><Relationship Id="rId1" Type="http://schemas.openxmlformats.org/officeDocument/2006/relationships/customXml" Target="../../customXml/item5.xml"/><Relationship Id="rId6" Type="http://schemas.openxmlformats.org/officeDocument/2006/relationships/image" Target="../media/image16.png"/><Relationship Id="rId5" Type="http://schemas.openxmlformats.org/officeDocument/2006/relationships/image" Target="../media/image23.sv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image" Target="../media/image18.png"/><Relationship Id="rId7" Type="http://schemas.openxmlformats.org/officeDocument/2006/relationships/slide" Target="slide14.xml"/><Relationship Id="rId2" Type="http://schemas.openxmlformats.org/officeDocument/2006/relationships/slideLayout" Target="../slideLayouts/slideLayout3.xml"/><Relationship Id="rId1" Type="http://schemas.openxmlformats.org/officeDocument/2006/relationships/customXml" Target="../../customXml/item1.xml"/><Relationship Id="rId6" Type="http://schemas.openxmlformats.org/officeDocument/2006/relationships/image" Target="../media/image19.png"/><Relationship Id="rId5" Type="http://schemas.openxmlformats.org/officeDocument/2006/relationships/hyperlink" Target="https://en.wikipedia.org/wiki/Rainbow_lorikeet" TargetMode="External"/><Relationship Id="rId4" Type="http://schemas.openxmlformats.org/officeDocument/2006/relationships/slide" Target="slide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iSpy App</a:t>
            </a:r>
          </a:p>
        </p:txBody>
      </p:sp>
      <p:sp>
        <p:nvSpPr>
          <p:cNvPr id="3" name="Subtitle 2"/>
          <p:cNvSpPr>
            <a:spLocks noGrp="1"/>
          </p:cNvSpPr>
          <p:nvPr>
            <p:ph type="subTitle" idx="1"/>
          </p:nvPr>
        </p:nvSpPr>
        <p:spPr/>
        <p:txBody>
          <a:bodyPr/>
          <a:lstStyle/>
          <a:p>
            <a:r>
              <a:rPr lang="en-GB" dirty="0" err="1"/>
              <a:t>Moodboard</a:t>
            </a:r>
            <a:endParaRPr lang="en-GB" dirty="0"/>
          </a:p>
        </p:txBody>
      </p:sp>
    </p:spTree>
    <p:extLst>
      <p:ext uri="{BB962C8B-B14F-4D97-AF65-F5344CB8AC3E}">
        <p14:creationId xmlns:p14="http://schemas.microsoft.com/office/powerpoint/2010/main" val="8233268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le 46">
            <a:extLst>
              <a:ext uri="{FF2B5EF4-FFF2-40B4-BE49-F238E27FC236}">
                <a16:creationId xmlns:a16="http://schemas.microsoft.com/office/drawing/2014/main" id="{BF6AFDFF-F463-4C9B-AB0F-27054971F1B2}"/>
              </a:ext>
            </a:extLst>
          </p:cNvPr>
          <p:cNvSpPr>
            <a:spLocks noGrp="1"/>
          </p:cNvSpPr>
          <p:nvPr>
            <p:ph type="title"/>
          </p:nvPr>
        </p:nvSpPr>
        <p:spPr>
          <a:xfrm>
            <a:off x="4525435" y="317728"/>
            <a:ext cx="4732865" cy="568098"/>
          </a:xfrm>
        </p:spPr>
        <p:txBody>
          <a:bodyPr>
            <a:noAutofit/>
          </a:bodyPr>
          <a:lstStyle/>
          <a:p>
            <a:r>
              <a:rPr lang="en-GB" sz="4800" dirty="0"/>
              <a:t>Category Screen</a:t>
            </a:r>
            <a:endParaRPr lang="en-US" sz="4800" dirty="0"/>
          </a:p>
        </p:txBody>
      </p:sp>
      <p:sp>
        <p:nvSpPr>
          <p:cNvPr id="48" name="Text Placeholder 47">
            <a:extLst>
              <a:ext uri="{FF2B5EF4-FFF2-40B4-BE49-F238E27FC236}">
                <a16:creationId xmlns:a16="http://schemas.microsoft.com/office/drawing/2014/main" id="{4EAE706A-5CAB-4E29-B939-AA9A3A9B30C1}"/>
              </a:ext>
            </a:extLst>
          </p:cNvPr>
          <p:cNvSpPr>
            <a:spLocks noGrp="1"/>
          </p:cNvSpPr>
          <p:nvPr>
            <p:ph type="body" idx="1"/>
          </p:nvPr>
        </p:nvSpPr>
        <p:spPr>
          <a:xfrm>
            <a:off x="4525435" y="885826"/>
            <a:ext cx="5126565" cy="5019674"/>
          </a:xfrm>
        </p:spPr>
        <p:txBody>
          <a:bodyPr>
            <a:normAutofit/>
          </a:bodyPr>
          <a:lstStyle/>
          <a:p>
            <a:r>
              <a:rPr lang="en-GB" dirty="0"/>
              <a:t>The user can select a category, which will show a list from that category where they can gain points for spying.</a:t>
            </a:r>
          </a:p>
          <a:p>
            <a:endParaRPr lang="en-GB" dirty="0"/>
          </a:p>
          <a:p>
            <a:r>
              <a:rPr lang="en-GB" dirty="0"/>
              <a:t>I have left different styles of buttons with varying information until I decide which style I would like to use.</a:t>
            </a:r>
          </a:p>
          <a:p>
            <a:endParaRPr lang="en-GB" dirty="0"/>
          </a:p>
          <a:p>
            <a:r>
              <a:rPr lang="en-GB" dirty="0"/>
              <a:t>The categories display the title of the category, the points and the amount of items in that category, where relevant.</a:t>
            </a:r>
          </a:p>
          <a:p>
            <a:endParaRPr lang="en-US" dirty="0"/>
          </a:p>
        </p:txBody>
      </p:sp>
      <p:sp>
        <p:nvSpPr>
          <p:cNvPr id="8" name="Rectangle: Rounded Corners 7">
            <a:extLst>
              <a:ext uri="{FF2B5EF4-FFF2-40B4-BE49-F238E27FC236}">
                <a16:creationId xmlns:a16="http://schemas.microsoft.com/office/drawing/2014/main" id="{BFDA9B19-8968-4264-903A-A9615FA0CC4D}"/>
              </a:ext>
            </a:extLst>
          </p:cNvPr>
          <p:cNvSpPr/>
          <p:nvPr/>
        </p:nvSpPr>
        <p:spPr>
          <a:xfrm>
            <a:off x="1005841" y="1663930"/>
            <a:ext cx="1289303" cy="1124990"/>
          </a:xfrm>
          <a:prstGeom prst="roundRect">
            <a:avLst/>
          </a:prstGeom>
          <a:blipFill dpi="0" rotWithShape="1">
            <a:blip r:embed="rId3">
              <a:alphaModFix amt="5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solidFill>
                  <a:schemeClr val="tx1"/>
                </a:solidFill>
              </a:rPr>
              <a:t>Animals</a:t>
            </a:r>
          </a:p>
          <a:p>
            <a:pPr algn="ctr"/>
            <a:endParaRPr lang="en-GB" sz="1200" dirty="0">
              <a:solidFill>
                <a:schemeClr val="tx1"/>
              </a:solidFill>
            </a:endParaRPr>
          </a:p>
          <a:p>
            <a:pPr algn="ctr"/>
            <a:r>
              <a:rPr lang="en-GB" sz="1000" dirty="0">
                <a:solidFill>
                  <a:schemeClr val="tx1"/>
                </a:solidFill>
              </a:rPr>
              <a:t>45/300 pts</a:t>
            </a:r>
            <a:endParaRPr lang="en-US" sz="1000" dirty="0">
              <a:solidFill>
                <a:schemeClr val="tx1"/>
              </a:solidFill>
            </a:endParaRPr>
          </a:p>
        </p:txBody>
      </p:sp>
      <p:sp>
        <p:nvSpPr>
          <p:cNvPr id="2" name="TextBox 1">
            <a:extLst>
              <a:ext uri="{FF2B5EF4-FFF2-40B4-BE49-F238E27FC236}">
                <a16:creationId xmlns:a16="http://schemas.microsoft.com/office/drawing/2014/main" id="{DED7B808-7B7E-492E-9956-7604463F896B}"/>
              </a:ext>
            </a:extLst>
          </p:cNvPr>
          <p:cNvSpPr txBox="1"/>
          <p:nvPr/>
        </p:nvSpPr>
        <p:spPr>
          <a:xfrm>
            <a:off x="1380744" y="1060704"/>
            <a:ext cx="1984248" cy="369332"/>
          </a:xfrm>
          <a:prstGeom prst="rect">
            <a:avLst/>
          </a:prstGeom>
          <a:noFill/>
        </p:spPr>
        <p:txBody>
          <a:bodyPr wrap="square" rtlCol="0">
            <a:spAutoFit/>
          </a:bodyPr>
          <a:lstStyle/>
          <a:p>
            <a:pPr algn="ctr"/>
            <a:r>
              <a:rPr lang="en-GB" dirty="0"/>
              <a:t>Categories</a:t>
            </a:r>
            <a:endParaRPr lang="en-US" dirty="0"/>
          </a:p>
        </p:txBody>
      </p:sp>
      <p:sp>
        <p:nvSpPr>
          <p:cNvPr id="10" name="Rectangle: Rounded Corners 9">
            <a:extLst>
              <a:ext uri="{FF2B5EF4-FFF2-40B4-BE49-F238E27FC236}">
                <a16:creationId xmlns:a16="http://schemas.microsoft.com/office/drawing/2014/main" id="{DE03DCFA-30DC-4CB5-BF27-7E1FECBB0020}"/>
              </a:ext>
            </a:extLst>
          </p:cNvPr>
          <p:cNvSpPr/>
          <p:nvPr/>
        </p:nvSpPr>
        <p:spPr>
          <a:xfrm>
            <a:off x="2384299" y="1663930"/>
            <a:ext cx="1289303" cy="1124990"/>
          </a:xfrm>
          <a:prstGeom prst="roundRect">
            <a:avLst/>
          </a:prstGeom>
          <a:blipFill dpi="0" rotWithShape="1">
            <a:blip r:embed="rId4">
              <a:alphaModFix amt="5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t>Birds</a:t>
            </a:r>
          </a:p>
          <a:p>
            <a:pPr algn="ctr"/>
            <a:endParaRPr lang="en-GB" sz="1000" dirty="0">
              <a:solidFill>
                <a:schemeClr val="tx1"/>
              </a:solidFill>
            </a:endParaRPr>
          </a:p>
          <a:p>
            <a:pPr algn="ctr"/>
            <a:r>
              <a:rPr lang="en-GB" sz="1000" dirty="0">
                <a:solidFill>
                  <a:schemeClr val="tx1"/>
                </a:solidFill>
              </a:rPr>
              <a:t>0/400 pts</a:t>
            </a:r>
            <a:endParaRPr lang="en-US" sz="1000" dirty="0">
              <a:solidFill>
                <a:schemeClr val="tx1"/>
              </a:solidFill>
            </a:endParaRPr>
          </a:p>
        </p:txBody>
      </p:sp>
      <p:sp>
        <p:nvSpPr>
          <p:cNvPr id="15" name="Rectangle: Rounded Corners 14">
            <a:extLst>
              <a:ext uri="{FF2B5EF4-FFF2-40B4-BE49-F238E27FC236}">
                <a16:creationId xmlns:a16="http://schemas.microsoft.com/office/drawing/2014/main" id="{02117C1F-2A04-4627-9340-D934EDD7E482}"/>
              </a:ext>
            </a:extLst>
          </p:cNvPr>
          <p:cNvSpPr/>
          <p:nvPr/>
        </p:nvSpPr>
        <p:spPr>
          <a:xfrm>
            <a:off x="2384299" y="5265860"/>
            <a:ext cx="1289303" cy="1124990"/>
          </a:xfrm>
          <a:prstGeom prst="roundRect">
            <a:avLst/>
          </a:prstGeom>
          <a:blipFill dpi="0" rotWithShape="1">
            <a:blip r:embed="rId5">
              <a:alphaModFix amt="5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York</a:t>
            </a:r>
            <a:endParaRPr lang="en-US" sz="1600" dirty="0"/>
          </a:p>
        </p:txBody>
      </p:sp>
      <p:sp>
        <p:nvSpPr>
          <p:cNvPr id="11" name="Rectangle: Rounded Corners 10">
            <a:extLst>
              <a:ext uri="{FF2B5EF4-FFF2-40B4-BE49-F238E27FC236}">
                <a16:creationId xmlns:a16="http://schemas.microsoft.com/office/drawing/2014/main" id="{A349843A-D2FE-453E-A657-D9D0D3E79B39}"/>
              </a:ext>
            </a:extLst>
          </p:cNvPr>
          <p:cNvSpPr/>
          <p:nvPr/>
        </p:nvSpPr>
        <p:spPr>
          <a:xfrm>
            <a:off x="1005841" y="2866504"/>
            <a:ext cx="1289303" cy="1124990"/>
          </a:xfrm>
          <a:prstGeom prst="roundRect">
            <a:avLst/>
          </a:prstGeom>
          <a:blipFill dpi="0" rotWithShape="1">
            <a:blip r:embed="rId6">
              <a:alphaModFix amt="5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t>Cars</a:t>
            </a:r>
          </a:p>
          <a:p>
            <a:pPr algn="ctr"/>
            <a:endParaRPr lang="en-GB" sz="1000" dirty="0"/>
          </a:p>
          <a:p>
            <a:pPr algn="ctr"/>
            <a:r>
              <a:rPr lang="en-GB" sz="1000" dirty="0"/>
              <a:t>300 pts</a:t>
            </a:r>
            <a:endParaRPr lang="en-US" sz="1000" dirty="0"/>
          </a:p>
        </p:txBody>
      </p:sp>
      <p:sp>
        <p:nvSpPr>
          <p:cNvPr id="12" name="Rectangle: Rounded Corners 11">
            <a:extLst>
              <a:ext uri="{FF2B5EF4-FFF2-40B4-BE49-F238E27FC236}">
                <a16:creationId xmlns:a16="http://schemas.microsoft.com/office/drawing/2014/main" id="{34014D43-7425-44A6-85A0-E74B96B471A3}"/>
              </a:ext>
            </a:extLst>
          </p:cNvPr>
          <p:cNvSpPr/>
          <p:nvPr/>
        </p:nvSpPr>
        <p:spPr>
          <a:xfrm>
            <a:off x="2384299" y="2866504"/>
            <a:ext cx="1289303" cy="1124990"/>
          </a:xfrm>
          <a:prstGeom prst="roundRect">
            <a:avLst/>
          </a:prstGeom>
          <a:blipFill dpi="0" rotWithShape="1">
            <a:blip r:embed="rId7">
              <a:alphaModFix amt="5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1000" dirty="0"/>
              <a:t>15 to find</a:t>
            </a:r>
          </a:p>
          <a:p>
            <a:pPr algn="ctr"/>
            <a:endParaRPr lang="en-GB" sz="1000" dirty="0"/>
          </a:p>
          <a:p>
            <a:pPr algn="ctr"/>
            <a:r>
              <a:rPr lang="en-GB" dirty="0"/>
              <a:t>Dogs</a:t>
            </a:r>
          </a:p>
          <a:p>
            <a:pPr algn="ctr"/>
            <a:endParaRPr lang="en-GB" sz="1000" dirty="0"/>
          </a:p>
          <a:p>
            <a:pPr algn="ctr"/>
            <a:r>
              <a:rPr lang="en-GB" sz="1000" dirty="0"/>
              <a:t>400 pts</a:t>
            </a:r>
            <a:endParaRPr lang="en-US" sz="1000" dirty="0"/>
          </a:p>
        </p:txBody>
      </p:sp>
      <p:sp>
        <p:nvSpPr>
          <p:cNvPr id="13" name="Rectangle: Rounded Corners 12">
            <a:extLst>
              <a:ext uri="{FF2B5EF4-FFF2-40B4-BE49-F238E27FC236}">
                <a16:creationId xmlns:a16="http://schemas.microsoft.com/office/drawing/2014/main" id="{66311BC4-8C90-4FA7-A991-CD2500C4C3D8}"/>
              </a:ext>
            </a:extLst>
          </p:cNvPr>
          <p:cNvSpPr/>
          <p:nvPr/>
        </p:nvSpPr>
        <p:spPr>
          <a:xfrm>
            <a:off x="1005840" y="4069080"/>
            <a:ext cx="1289303" cy="1124990"/>
          </a:xfrm>
          <a:prstGeom prst="roundRect">
            <a:avLst/>
          </a:prstGeom>
          <a:blipFill dpi="0" rotWithShape="1">
            <a:blip r:embed="rId8">
              <a:alphaModFix amt="5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1000" dirty="0"/>
              <a:t>0/15 found</a:t>
            </a:r>
          </a:p>
          <a:p>
            <a:pPr algn="ctr"/>
            <a:endParaRPr lang="en-GB" sz="1000" dirty="0"/>
          </a:p>
          <a:p>
            <a:pPr algn="ctr"/>
            <a:r>
              <a:rPr lang="en-GB" dirty="0"/>
              <a:t>England</a:t>
            </a:r>
          </a:p>
          <a:p>
            <a:pPr algn="ctr"/>
            <a:endParaRPr lang="en-GB" sz="1000" dirty="0"/>
          </a:p>
          <a:p>
            <a:pPr algn="ctr"/>
            <a:r>
              <a:rPr lang="en-GB" sz="1000" dirty="0"/>
              <a:t>0/250 pts</a:t>
            </a:r>
            <a:endParaRPr lang="en-US" sz="1000" dirty="0"/>
          </a:p>
        </p:txBody>
      </p:sp>
      <p:sp>
        <p:nvSpPr>
          <p:cNvPr id="14" name="Rectangle: Rounded Corners 13">
            <a:extLst>
              <a:ext uri="{FF2B5EF4-FFF2-40B4-BE49-F238E27FC236}">
                <a16:creationId xmlns:a16="http://schemas.microsoft.com/office/drawing/2014/main" id="{D0550820-6E97-4D09-81FD-A1708120697B}"/>
              </a:ext>
            </a:extLst>
          </p:cNvPr>
          <p:cNvSpPr/>
          <p:nvPr/>
        </p:nvSpPr>
        <p:spPr>
          <a:xfrm>
            <a:off x="2372868" y="4069080"/>
            <a:ext cx="1289303" cy="1124990"/>
          </a:xfrm>
          <a:prstGeom prst="roundRect">
            <a:avLst/>
          </a:prstGeom>
          <a:blipFill dpi="0" rotWithShape="1">
            <a:blip r:embed="rId9">
              <a:alphaModFix amt="5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Flowers</a:t>
            </a:r>
            <a:endParaRPr lang="en-US" dirty="0"/>
          </a:p>
        </p:txBody>
      </p:sp>
      <p:sp>
        <p:nvSpPr>
          <p:cNvPr id="16" name="Rectangle: Rounded Corners 15">
            <a:extLst>
              <a:ext uri="{FF2B5EF4-FFF2-40B4-BE49-F238E27FC236}">
                <a16:creationId xmlns:a16="http://schemas.microsoft.com/office/drawing/2014/main" id="{01BE6C18-7A51-496A-9805-04D600397FDE}"/>
              </a:ext>
            </a:extLst>
          </p:cNvPr>
          <p:cNvSpPr/>
          <p:nvPr/>
        </p:nvSpPr>
        <p:spPr>
          <a:xfrm>
            <a:off x="1005839" y="5265860"/>
            <a:ext cx="1289303" cy="1124990"/>
          </a:xfrm>
          <a:prstGeom prst="roundRect">
            <a:avLst/>
          </a:prstGeom>
          <a:blipFill dpi="0" rotWithShape="1">
            <a:blip r:embed="rId10">
              <a:alphaModFix amt="5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Newcastle</a:t>
            </a:r>
            <a:endParaRPr lang="en-US" sz="1600" dirty="0"/>
          </a:p>
        </p:txBody>
      </p:sp>
      <p:pic>
        <p:nvPicPr>
          <p:cNvPr id="20" name="Picture 2" descr="galaxy s6 mockup">
            <a:extLst>
              <a:ext uri="{FF2B5EF4-FFF2-40B4-BE49-F238E27FC236}">
                <a16:creationId xmlns:a16="http://schemas.microsoft.com/office/drawing/2014/main" id="{33214B60-15F7-44F7-AF99-B9BF4AC88830}"/>
              </a:ext>
            </a:extLst>
          </p:cNvPr>
          <p:cNvPicPr>
            <a:picLocks noChangeAspect="1" noChangeArrowheads="1"/>
          </p:cNvPicPr>
          <p:nvPr>
            <p:custDataLst>
              <p:custData r:id="rId1"/>
            </p:custDataLst>
          </p:nvPr>
        </p:nvPicPr>
        <p:blipFill>
          <a:blip r:embed="rId11">
            <a:clrChange>
              <a:clrFrom>
                <a:srgbClr val="000000"/>
              </a:clrFrom>
              <a:clrTo>
                <a:srgbClr val="000000">
                  <a:alpha val="0"/>
                </a:srgbClr>
              </a:clrTo>
            </a:clrChange>
            <a:alphaModFix/>
            <a:extLst>
              <a:ext uri="{28A0092B-C50C-407E-A947-70E740481C1C}">
                <a14:useLocalDpi xmlns:a14="http://schemas.microsoft.com/office/drawing/2010/main" val="0"/>
              </a:ext>
            </a:extLst>
          </a:blip>
          <a:srcRect/>
          <a:stretch>
            <a:fillRect/>
          </a:stretch>
        </p:blipFill>
        <p:spPr bwMode="auto">
          <a:xfrm>
            <a:off x="-1946868" y="-813010"/>
            <a:ext cx="8484019" cy="8484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609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Diagonal Corners Rounded 22">
            <a:extLst>
              <a:ext uri="{FF2B5EF4-FFF2-40B4-BE49-F238E27FC236}">
                <a16:creationId xmlns:a16="http://schemas.microsoft.com/office/drawing/2014/main" id="{7E696179-2F54-4E71-8213-A7C53583B22F}"/>
              </a:ext>
            </a:extLst>
          </p:cNvPr>
          <p:cNvSpPr/>
          <p:nvPr/>
        </p:nvSpPr>
        <p:spPr>
          <a:xfrm flipH="1">
            <a:off x="1037292" y="3401185"/>
            <a:ext cx="2647733" cy="722098"/>
          </a:xfrm>
          <a:prstGeom prst="round2DiagRect">
            <a:avLst>
              <a:gd name="adj1" fmla="val 3887"/>
              <a:gd name="adj2" fmla="val 3455"/>
            </a:avLst>
          </a:prstGeom>
          <a:solidFill>
            <a:schemeClr val="accent1">
              <a:alpha val="21000"/>
            </a:schemeClr>
          </a:solidFill>
          <a:ln cap="rnd"/>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i="1" dirty="0"/>
              <a:t>Fish 		      </a:t>
            </a:r>
            <a:r>
              <a:rPr lang="en-GB" sz="900" i="1" dirty="0"/>
              <a:t>10 Points</a:t>
            </a:r>
            <a:endParaRPr lang="en-GB" sz="800" i="1" dirty="0"/>
          </a:p>
          <a:p>
            <a:r>
              <a:rPr lang="en-GB" sz="800" i="1" dirty="0"/>
              <a:t>Ponds, Sea, Aquariums</a:t>
            </a:r>
          </a:p>
          <a:p>
            <a:r>
              <a:rPr lang="en-GB" sz="800" i="1" dirty="0">
                <a:solidFill>
                  <a:schemeClr val="tx1"/>
                </a:solidFill>
              </a:rPr>
              <a:t>“Forever Blowing Bubbles”</a:t>
            </a:r>
            <a:r>
              <a:rPr lang="en-GB" sz="1000" i="1" dirty="0">
                <a:solidFill>
                  <a:schemeClr val="tx1"/>
                </a:solidFill>
              </a:rPr>
              <a:t>	</a:t>
            </a:r>
          </a:p>
          <a:p>
            <a:r>
              <a:rPr lang="en-GB" sz="1000" i="1" dirty="0">
                <a:solidFill>
                  <a:schemeClr val="tx1"/>
                </a:solidFill>
              </a:rPr>
              <a:t>			    	</a:t>
            </a:r>
            <a:r>
              <a:rPr lang="en-GB" sz="900" i="1" dirty="0">
                <a:solidFill>
                  <a:schemeClr val="tx1"/>
                </a:solidFill>
              </a:rPr>
              <a:t>28,103</a:t>
            </a:r>
            <a:r>
              <a:rPr lang="en-GB" sz="900" dirty="0"/>
              <a:t>	</a:t>
            </a:r>
            <a:r>
              <a:rPr lang="en-GB" sz="800" dirty="0"/>
              <a:t>		</a:t>
            </a:r>
            <a:endParaRPr lang="en-GB" sz="300" i="1" dirty="0"/>
          </a:p>
        </p:txBody>
      </p:sp>
      <p:sp>
        <p:nvSpPr>
          <p:cNvPr id="50" name="Rectangle: Diagonal Corners Rounded 49">
            <a:extLst>
              <a:ext uri="{FF2B5EF4-FFF2-40B4-BE49-F238E27FC236}">
                <a16:creationId xmlns:a16="http://schemas.microsoft.com/office/drawing/2014/main" id="{E099B664-0855-4E30-975C-859ED64048BC}"/>
              </a:ext>
            </a:extLst>
          </p:cNvPr>
          <p:cNvSpPr/>
          <p:nvPr/>
        </p:nvSpPr>
        <p:spPr>
          <a:xfrm flipH="1">
            <a:off x="1037292" y="5787386"/>
            <a:ext cx="2647733" cy="540262"/>
          </a:xfrm>
          <a:prstGeom prst="round2DiagRect">
            <a:avLst>
              <a:gd name="adj1" fmla="val 3887"/>
              <a:gd name="adj2" fmla="val 3455"/>
            </a:avLst>
          </a:prstGeom>
          <a:solidFill>
            <a:schemeClr val="accent1">
              <a:alpha val="21000"/>
            </a:schemeClr>
          </a:solidFill>
          <a:ln cap="rnd"/>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i="1" dirty="0"/>
              <a:t>Pig 		      </a:t>
            </a:r>
            <a:r>
              <a:rPr lang="en-GB" sz="900" i="1" dirty="0"/>
              <a:t>10 Points</a:t>
            </a:r>
            <a:endParaRPr lang="en-GB" sz="800" i="1" dirty="0"/>
          </a:p>
          <a:p>
            <a:r>
              <a:rPr lang="en-GB" sz="800" i="1" dirty="0"/>
              <a:t>Farms, Farmers Fields</a:t>
            </a:r>
          </a:p>
          <a:p>
            <a:r>
              <a:rPr lang="en-GB" sz="800" i="1" dirty="0">
                <a:solidFill>
                  <a:schemeClr val="tx1"/>
                </a:solidFill>
              </a:rPr>
              <a:t>Probably found eating slop, nosey!</a:t>
            </a:r>
            <a:r>
              <a:rPr lang="en-GB" sz="1000" i="1" dirty="0">
                <a:solidFill>
                  <a:schemeClr val="tx1"/>
                </a:solidFill>
              </a:rPr>
              <a:t>	</a:t>
            </a:r>
          </a:p>
          <a:p>
            <a:r>
              <a:rPr lang="en-GB" sz="1000" i="1" dirty="0">
                <a:solidFill>
                  <a:schemeClr val="tx1"/>
                </a:solidFill>
              </a:rPr>
              <a:t>			    	 </a:t>
            </a:r>
            <a:r>
              <a:rPr lang="en-GB" sz="800" dirty="0"/>
              <a:t>		</a:t>
            </a:r>
            <a:endParaRPr lang="en-GB" sz="300" i="1" dirty="0"/>
          </a:p>
        </p:txBody>
      </p:sp>
      <p:pic>
        <p:nvPicPr>
          <p:cNvPr id="51" name="Picture 50">
            <a:extLst>
              <a:ext uri="{FF2B5EF4-FFF2-40B4-BE49-F238E27FC236}">
                <a16:creationId xmlns:a16="http://schemas.microsoft.com/office/drawing/2014/main" id="{90202C58-47FD-4C90-85D3-DBEB47F9BF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8647" y="3430762"/>
            <a:ext cx="758948" cy="505965"/>
          </a:xfrm>
          <a:prstGeom prst="rect">
            <a:avLst/>
          </a:prstGeom>
          <a:effectLst>
            <a:softEdge rad="38100"/>
          </a:effectLst>
        </p:spPr>
      </p:pic>
      <p:sp>
        <p:nvSpPr>
          <p:cNvPr id="47" name="Title 46">
            <a:extLst>
              <a:ext uri="{FF2B5EF4-FFF2-40B4-BE49-F238E27FC236}">
                <a16:creationId xmlns:a16="http://schemas.microsoft.com/office/drawing/2014/main" id="{BF6AFDFF-F463-4C9B-AB0F-27054971F1B2}"/>
              </a:ext>
            </a:extLst>
          </p:cNvPr>
          <p:cNvSpPr>
            <a:spLocks noGrp="1"/>
          </p:cNvSpPr>
          <p:nvPr>
            <p:ph type="title"/>
          </p:nvPr>
        </p:nvSpPr>
        <p:spPr>
          <a:xfrm>
            <a:off x="4525435" y="317728"/>
            <a:ext cx="4732865" cy="568098"/>
          </a:xfrm>
        </p:spPr>
        <p:txBody>
          <a:bodyPr>
            <a:noAutofit/>
          </a:bodyPr>
          <a:lstStyle/>
          <a:p>
            <a:r>
              <a:rPr lang="en-GB" sz="4800" dirty="0"/>
              <a:t>List Screen</a:t>
            </a:r>
            <a:endParaRPr lang="en-US" sz="4800" dirty="0"/>
          </a:p>
        </p:txBody>
      </p:sp>
      <p:sp>
        <p:nvSpPr>
          <p:cNvPr id="48" name="Text Placeholder 47">
            <a:extLst>
              <a:ext uri="{FF2B5EF4-FFF2-40B4-BE49-F238E27FC236}">
                <a16:creationId xmlns:a16="http://schemas.microsoft.com/office/drawing/2014/main" id="{4EAE706A-5CAB-4E29-B939-AA9A3A9B30C1}"/>
              </a:ext>
            </a:extLst>
          </p:cNvPr>
          <p:cNvSpPr>
            <a:spLocks noGrp="1"/>
          </p:cNvSpPr>
          <p:nvPr>
            <p:ph type="body" idx="1"/>
          </p:nvPr>
        </p:nvSpPr>
        <p:spPr>
          <a:xfrm>
            <a:off x="4525435" y="885826"/>
            <a:ext cx="5113865" cy="5781674"/>
          </a:xfrm>
        </p:spPr>
        <p:txBody>
          <a:bodyPr>
            <a:normAutofit/>
          </a:bodyPr>
          <a:lstStyle/>
          <a:p>
            <a:r>
              <a:rPr lang="en-GB" dirty="0"/>
              <a:t>After the user has chosen a category, they are given the list of things to spy.</a:t>
            </a:r>
          </a:p>
          <a:p>
            <a:endParaRPr lang="en-GB" dirty="0"/>
          </a:p>
          <a:p>
            <a:r>
              <a:rPr lang="en-GB" dirty="0"/>
              <a:t>At the top they show how many have been found out of the total amount, how many total points they have from these, and the total points possible.</a:t>
            </a:r>
          </a:p>
          <a:p>
            <a:endParaRPr lang="en-GB" dirty="0"/>
          </a:p>
          <a:p>
            <a:r>
              <a:rPr lang="en-GB" dirty="0"/>
              <a:t>Each item card shows the amount of points you get, how many people have already spotted it and provides a hint on where to find it, also with a little tagline.</a:t>
            </a:r>
          </a:p>
          <a:p>
            <a:endParaRPr lang="en-GB" dirty="0"/>
          </a:p>
          <a:p>
            <a:r>
              <a:rPr lang="en-GB" dirty="0"/>
              <a:t>Clicking on a card will take users to the item screen.</a:t>
            </a:r>
          </a:p>
          <a:p>
            <a:endParaRPr lang="en-US" dirty="0"/>
          </a:p>
        </p:txBody>
      </p:sp>
      <p:sp>
        <p:nvSpPr>
          <p:cNvPr id="7" name="Rectangle: Diagonal Corners Rounded 6">
            <a:extLst>
              <a:ext uri="{FF2B5EF4-FFF2-40B4-BE49-F238E27FC236}">
                <a16:creationId xmlns:a16="http://schemas.microsoft.com/office/drawing/2014/main" id="{CCD95725-15FB-459A-B4C3-8A49533B89EC}"/>
              </a:ext>
            </a:extLst>
          </p:cNvPr>
          <p:cNvSpPr/>
          <p:nvPr/>
        </p:nvSpPr>
        <p:spPr>
          <a:xfrm flipH="1">
            <a:off x="1037292" y="1789663"/>
            <a:ext cx="2647733" cy="722098"/>
          </a:xfrm>
          <a:prstGeom prst="round2DiagRect">
            <a:avLst>
              <a:gd name="adj1" fmla="val 3887"/>
              <a:gd name="adj2" fmla="val 3455"/>
            </a:avLst>
          </a:prstGeom>
          <a:solidFill>
            <a:schemeClr val="accent1">
              <a:alpha val="21000"/>
            </a:schemeClr>
          </a:solidFill>
          <a:ln cap="rnd"/>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i="1" dirty="0"/>
              <a:t>Cat 		      </a:t>
            </a:r>
            <a:r>
              <a:rPr lang="en-GB" sz="900" i="1" dirty="0"/>
              <a:t>5 Points</a:t>
            </a:r>
            <a:endParaRPr lang="en-GB" sz="800" i="1" dirty="0"/>
          </a:p>
          <a:p>
            <a:r>
              <a:rPr lang="en-GB" sz="800" i="1" dirty="0"/>
              <a:t>Streets, Homes</a:t>
            </a:r>
          </a:p>
          <a:p>
            <a:r>
              <a:rPr lang="en-GB" sz="800" i="1" dirty="0">
                <a:solidFill>
                  <a:schemeClr val="tx1"/>
                </a:solidFill>
              </a:rPr>
              <a:t>Probably found sleeping under a car</a:t>
            </a:r>
            <a:r>
              <a:rPr lang="en-GB" sz="1000" i="1" dirty="0">
                <a:solidFill>
                  <a:schemeClr val="tx1"/>
                </a:solidFill>
              </a:rPr>
              <a:t>	</a:t>
            </a:r>
          </a:p>
          <a:p>
            <a:r>
              <a:rPr lang="en-GB" sz="1000" i="1" dirty="0">
                <a:solidFill>
                  <a:schemeClr val="tx1"/>
                </a:solidFill>
              </a:rPr>
              <a:t>			    	1</a:t>
            </a:r>
            <a:r>
              <a:rPr lang="en-GB" sz="900" i="1" dirty="0">
                <a:solidFill>
                  <a:schemeClr val="tx1"/>
                </a:solidFill>
              </a:rPr>
              <a:t>58,216</a:t>
            </a:r>
            <a:r>
              <a:rPr lang="en-GB" sz="900" dirty="0"/>
              <a:t>	</a:t>
            </a:r>
            <a:r>
              <a:rPr lang="en-GB" sz="800" dirty="0"/>
              <a:t>		</a:t>
            </a:r>
            <a:endParaRPr lang="en-GB" sz="300" i="1" dirty="0"/>
          </a:p>
        </p:txBody>
      </p:sp>
      <p:grpSp>
        <p:nvGrpSpPr>
          <p:cNvPr id="9" name="Group 8">
            <a:extLst>
              <a:ext uri="{FF2B5EF4-FFF2-40B4-BE49-F238E27FC236}">
                <a16:creationId xmlns:a16="http://schemas.microsoft.com/office/drawing/2014/main" id="{5ADCD05D-6F87-4AFF-AAE5-8D77F5AE7B34}"/>
              </a:ext>
            </a:extLst>
          </p:cNvPr>
          <p:cNvGrpSpPr/>
          <p:nvPr/>
        </p:nvGrpSpPr>
        <p:grpSpPr>
          <a:xfrm>
            <a:off x="3428999" y="2388277"/>
            <a:ext cx="126480" cy="73232"/>
            <a:chOff x="7892493" y="3968717"/>
            <a:chExt cx="192881" cy="101217"/>
          </a:xfrm>
        </p:grpSpPr>
        <p:sp>
          <p:nvSpPr>
            <p:cNvPr id="10" name="Oval 9">
              <a:extLst>
                <a:ext uri="{FF2B5EF4-FFF2-40B4-BE49-F238E27FC236}">
                  <a16:creationId xmlns:a16="http://schemas.microsoft.com/office/drawing/2014/main" id="{A97E83B3-7972-4679-8DDA-C0DC180A4322}"/>
                </a:ext>
              </a:extLst>
            </p:cNvPr>
            <p:cNvSpPr/>
            <p:nvPr/>
          </p:nvSpPr>
          <p:spPr>
            <a:xfrm>
              <a:off x="7892493" y="3968718"/>
              <a:ext cx="192881" cy="101216"/>
            </a:xfrm>
            <a:prstGeom prst="ellipse">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Cartoon Eye">
              <a:extLst>
                <a:ext uri="{FF2B5EF4-FFF2-40B4-BE49-F238E27FC236}">
                  <a16:creationId xmlns:a16="http://schemas.microsoft.com/office/drawing/2014/main" id="{CA4BC99E-676E-4864-960C-154010CF0500}"/>
                </a:ext>
              </a:extLst>
            </p:cNvPr>
            <p:cNvPicPr>
              <a:picLocks noChangeAspect="1" noChangeArrowheads="1"/>
            </p:cNvPicPr>
            <p:nvPr/>
          </p:nvPicPr>
          <p:blipFill>
            <a:blip r:embed="rId4" cstate="print">
              <a:alphaModFix/>
              <a:extLst>
                <a:ext uri="{28A0092B-C50C-407E-A947-70E740481C1C}">
                  <a14:useLocalDpi xmlns:a14="http://schemas.microsoft.com/office/drawing/2010/main" val="0"/>
                </a:ext>
              </a:extLst>
            </a:blip>
            <a:srcRect/>
            <a:stretch>
              <a:fillRect/>
            </a:stretch>
          </p:blipFill>
          <p:spPr bwMode="auto">
            <a:xfrm>
              <a:off x="7892493" y="3968717"/>
              <a:ext cx="190500" cy="101216"/>
            </a:xfrm>
            <a:prstGeom prst="rect">
              <a:avLst/>
            </a:prstGeom>
            <a:noFill/>
          </p:spPr>
        </p:pic>
      </p:grpSp>
      <p:sp>
        <p:nvSpPr>
          <p:cNvPr id="17" name="Rectangle: Diagonal Corners Rounded 16">
            <a:extLst>
              <a:ext uri="{FF2B5EF4-FFF2-40B4-BE49-F238E27FC236}">
                <a16:creationId xmlns:a16="http://schemas.microsoft.com/office/drawing/2014/main" id="{8C1CAEB7-6DE8-4BFB-94D9-5476262D64AF}"/>
              </a:ext>
            </a:extLst>
          </p:cNvPr>
          <p:cNvSpPr/>
          <p:nvPr/>
        </p:nvSpPr>
        <p:spPr>
          <a:xfrm flipH="1">
            <a:off x="1037292" y="2595424"/>
            <a:ext cx="2647733" cy="722098"/>
          </a:xfrm>
          <a:prstGeom prst="round2DiagRect">
            <a:avLst>
              <a:gd name="adj1" fmla="val 3887"/>
              <a:gd name="adj2" fmla="val 3455"/>
            </a:avLst>
          </a:prstGeom>
          <a:solidFill>
            <a:schemeClr val="accent1">
              <a:alpha val="21000"/>
            </a:schemeClr>
          </a:solidFill>
          <a:ln cap="rnd"/>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i="1" dirty="0"/>
              <a:t>Dog 		      </a:t>
            </a:r>
            <a:r>
              <a:rPr lang="en-GB" sz="900" i="1" dirty="0"/>
              <a:t>5 Points</a:t>
            </a:r>
            <a:endParaRPr lang="en-GB" sz="800" i="1" dirty="0"/>
          </a:p>
          <a:p>
            <a:r>
              <a:rPr lang="en-GB" sz="800" i="1" dirty="0"/>
              <a:t>Being walked, Homes</a:t>
            </a:r>
          </a:p>
          <a:p>
            <a:r>
              <a:rPr lang="en-GB" sz="800" i="1" dirty="0">
                <a:solidFill>
                  <a:schemeClr val="tx1"/>
                </a:solidFill>
              </a:rPr>
              <a:t>Probably found on the end of a leash</a:t>
            </a:r>
            <a:r>
              <a:rPr lang="en-GB" sz="1000" i="1" dirty="0">
                <a:solidFill>
                  <a:schemeClr val="tx1"/>
                </a:solidFill>
              </a:rPr>
              <a:t>	</a:t>
            </a:r>
          </a:p>
          <a:p>
            <a:r>
              <a:rPr lang="en-GB" sz="1000" i="1" dirty="0">
                <a:solidFill>
                  <a:schemeClr val="tx1"/>
                </a:solidFill>
              </a:rPr>
              <a:t>			    	</a:t>
            </a:r>
            <a:r>
              <a:rPr lang="en-GB" sz="900" i="1" dirty="0">
                <a:solidFill>
                  <a:schemeClr val="tx1"/>
                </a:solidFill>
              </a:rPr>
              <a:t>138,421</a:t>
            </a:r>
            <a:r>
              <a:rPr lang="en-GB" sz="900" dirty="0"/>
              <a:t>	</a:t>
            </a:r>
            <a:r>
              <a:rPr lang="en-GB" sz="800" dirty="0"/>
              <a:t>		</a:t>
            </a:r>
            <a:endParaRPr lang="en-GB" sz="300" i="1" dirty="0"/>
          </a:p>
        </p:txBody>
      </p:sp>
      <p:pic>
        <p:nvPicPr>
          <p:cNvPr id="18" name="Picture 17">
            <a:extLst>
              <a:ext uri="{FF2B5EF4-FFF2-40B4-BE49-F238E27FC236}">
                <a16:creationId xmlns:a16="http://schemas.microsoft.com/office/drawing/2014/main" id="{01E87170-C42F-42D0-9179-5917499108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9500" y="2626423"/>
            <a:ext cx="758948" cy="496664"/>
          </a:xfrm>
          <a:prstGeom prst="rect">
            <a:avLst/>
          </a:prstGeom>
          <a:effectLst>
            <a:softEdge rad="38100"/>
          </a:effectLst>
        </p:spPr>
      </p:pic>
      <p:grpSp>
        <p:nvGrpSpPr>
          <p:cNvPr id="19" name="Group 18">
            <a:extLst>
              <a:ext uri="{FF2B5EF4-FFF2-40B4-BE49-F238E27FC236}">
                <a16:creationId xmlns:a16="http://schemas.microsoft.com/office/drawing/2014/main" id="{AA1D92F8-E8BB-4D7C-9EAB-3DBB8AA82363}"/>
              </a:ext>
            </a:extLst>
          </p:cNvPr>
          <p:cNvGrpSpPr/>
          <p:nvPr/>
        </p:nvGrpSpPr>
        <p:grpSpPr>
          <a:xfrm>
            <a:off x="3428999" y="3194038"/>
            <a:ext cx="126480" cy="73232"/>
            <a:chOff x="7892493" y="3968717"/>
            <a:chExt cx="192881" cy="101217"/>
          </a:xfrm>
        </p:grpSpPr>
        <p:sp>
          <p:nvSpPr>
            <p:cNvPr id="21" name="Oval 20">
              <a:extLst>
                <a:ext uri="{FF2B5EF4-FFF2-40B4-BE49-F238E27FC236}">
                  <a16:creationId xmlns:a16="http://schemas.microsoft.com/office/drawing/2014/main" id="{2E33A9C1-0FAC-446A-8EF9-0CE86769A3D1}"/>
                </a:ext>
              </a:extLst>
            </p:cNvPr>
            <p:cNvSpPr/>
            <p:nvPr/>
          </p:nvSpPr>
          <p:spPr>
            <a:xfrm>
              <a:off x="7892493" y="3968718"/>
              <a:ext cx="192881" cy="101216"/>
            </a:xfrm>
            <a:prstGeom prst="ellipse">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 descr="Cartoon Eye">
              <a:extLst>
                <a:ext uri="{FF2B5EF4-FFF2-40B4-BE49-F238E27FC236}">
                  <a16:creationId xmlns:a16="http://schemas.microsoft.com/office/drawing/2014/main" id="{4397D001-93CF-48B1-A2C0-C9EAE17675CF}"/>
                </a:ext>
              </a:extLst>
            </p:cNvPr>
            <p:cNvPicPr>
              <a:picLocks noChangeAspect="1" noChangeArrowheads="1"/>
            </p:cNvPicPr>
            <p:nvPr/>
          </p:nvPicPr>
          <p:blipFill>
            <a:blip r:embed="rId4" cstate="print">
              <a:alphaModFix/>
              <a:extLst>
                <a:ext uri="{28A0092B-C50C-407E-A947-70E740481C1C}">
                  <a14:useLocalDpi xmlns:a14="http://schemas.microsoft.com/office/drawing/2010/main" val="0"/>
                </a:ext>
              </a:extLst>
            </a:blip>
            <a:srcRect/>
            <a:stretch>
              <a:fillRect/>
            </a:stretch>
          </p:blipFill>
          <p:spPr bwMode="auto">
            <a:xfrm>
              <a:off x="7892493" y="3968717"/>
              <a:ext cx="190500" cy="101216"/>
            </a:xfrm>
            <a:prstGeom prst="rect">
              <a:avLst/>
            </a:prstGeom>
            <a:noFill/>
          </p:spPr>
        </p:pic>
      </p:grpSp>
      <p:grpSp>
        <p:nvGrpSpPr>
          <p:cNvPr id="25" name="Group 24">
            <a:extLst>
              <a:ext uri="{FF2B5EF4-FFF2-40B4-BE49-F238E27FC236}">
                <a16:creationId xmlns:a16="http://schemas.microsoft.com/office/drawing/2014/main" id="{7EB01D72-F0B8-4A24-9B52-85E29BAA7447}"/>
              </a:ext>
            </a:extLst>
          </p:cNvPr>
          <p:cNvGrpSpPr/>
          <p:nvPr/>
        </p:nvGrpSpPr>
        <p:grpSpPr>
          <a:xfrm>
            <a:off x="3428999" y="3999799"/>
            <a:ext cx="126480" cy="73232"/>
            <a:chOff x="7892493" y="3968717"/>
            <a:chExt cx="192881" cy="101217"/>
          </a:xfrm>
        </p:grpSpPr>
        <p:sp>
          <p:nvSpPr>
            <p:cNvPr id="26" name="Oval 25">
              <a:extLst>
                <a:ext uri="{FF2B5EF4-FFF2-40B4-BE49-F238E27FC236}">
                  <a16:creationId xmlns:a16="http://schemas.microsoft.com/office/drawing/2014/main" id="{D3D50697-6800-4DF5-903C-FA2162B7884C}"/>
                </a:ext>
              </a:extLst>
            </p:cNvPr>
            <p:cNvSpPr/>
            <p:nvPr/>
          </p:nvSpPr>
          <p:spPr>
            <a:xfrm>
              <a:off x="7892493" y="3968718"/>
              <a:ext cx="192881" cy="101216"/>
            </a:xfrm>
            <a:prstGeom prst="ellipse">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 descr="Cartoon Eye">
              <a:extLst>
                <a:ext uri="{FF2B5EF4-FFF2-40B4-BE49-F238E27FC236}">
                  <a16:creationId xmlns:a16="http://schemas.microsoft.com/office/drawing/2014/main" id="{F72EB76A-110C-41F3-AD3E-FC6E2A173E46}"/>
                </a:ext>
              </a:extLst>
            </p:cNvPr>
            <p:cNvPicPr>
              <a:picLocks noChangeAspect="1" noChangeArrowheads="1"/>
            </p:cNvPicPr>
            <p:nvPr/>
          </p:nvPicPr>
          <p:blipFill>
            <a:blip r:embed="rId4" cstate="print">
              <a:alphaModFix/>
              <a:extLst>
                <a:ext uri="{28A0092B-C50C-407E-A947-70E740481C1C}">
                  <a14:useLocalDpi xmlns:a14="http://schemas.microsoft.com/office/drawing/2010/main" val="0"/>
                </a:ext>
              </a:extLst>
            </a:blip>
            <a:srcRect/>
            <a:stretch>
              <a:fillRect/>
            </a:stretch>
          </p:blipFill>
          <p:spPr bwMode="auto">
            <a:xfrm>
              <a:off x="7892493" y="3968717"/>
              <a:ext cx="190500" cy="101216"/>
            </a:xfrm>
            <a:prstGeom prst="rect">
              <a:avLst/>
            </a:prstGeom>
            <a:noFill/>
          </p:spPr>
        </p:pic>
      </p:grpSp>
      <p:sp>
        <p:nvSpPr>
          <p:cNvPr id="28" name="Rectangle: Diagonal Corners Rounded 27">
            <a:extLst>
              <a:ext uri="{FF2B5EF4-FFF2-40B4-BE49-F238E27FC236}">
                <a16:creationId xmlns:a16="http://schemas.microsoft.com/office/drawing/2014/main" id="{90EB25D7-487E-4999-89E0-4FA9026F6D3C}"/>
              </a:ext>
            </a:extLst>
          </p:cNvPr>
          <p:cNvSpPr/>
          <p:nvPr/>
        </p:nvSpPr>
        <p:spPr>
          <a:xfrm flipH="1">
            <a:off x="1037292" y="4199828"/>
            <a:ext cx="2647733" cy="722098"/>
          </a:xfrm>
          <a:prstGeom prst="round2DiagRect">
            <a:avLst>
              <a:gd name="adj1" fmla="val 3887"/>
              <a:gd name="adj2" fmla="val 3455"/>
            </a:avLst>
          </a:prstGeom>
          <a:solidFill>
            <a:schemeClr val="accent1">
              <a:alpha val="21000"/>
            </a:schemeClr>
          </a:solidFill>
          <a:ln cap="rnd"/>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i="1" dirty="0"/>
              <a:t>Horse 	      </a:t>
            </a:r>
            <a:r>
              <a:rPr lang="en-GB" sz="900" i="1" dirty="0"/>
              <a:t>10 Points</a:t>
            </a:r>
            <a:endParaRPr lang="en-GB" sz="800" i="1" dirty="0"/>
          </a:p>
          <a:p>
            <a:r>
              <a:rPr lang="en-GB" sz="800" i="1" dirty="0"/>
              <a:t>Farmers Fields, Stables</a:t>
            </a:r>
          </a:p>
          <a:p>
            <a:r>
              <a:rPr lang="en-GB" sz="800" i="1" dirty="0">
                <a:solidFill>
                  <a:schemeClr val="tx1"/>
                </a:solidFill>
              </a:rPr>
              <a:t>Probably found eating hay</a:t>
            </a:r>
            <a:r>
              <a:rPr lang="en-GB" sz="1000" i="1" dirty="0">
                <a:solidFill>
                  <a:schemeClr val="tx1"/>
                </a:solidFill>
              </a:rPr>
              <a:t>	</a:t>
            </a:r>
          </a:p>
          <a:p>
            <a:r>
              <a:rPr lang="en-GB" sz="1000" i="1" dirty="0">
                <a:solidFill>
                  <a:schemeClr val="tx1"/>
                </a:solidFill>
              </a:rPr>
              <a:t>			    	</a:t>
            </a:r>
            <a:r>
              <a:rPr lang="en-GB" sz="900" i="1" dirty="0">
                <a:solidFill>
                  <a:schemeClr val="tx1"/>
                </a:solidFill>
              </a:rPr>
              <a:t>38,910</a:t>
            </a:r>
            <a:r>
              <a:rPr lang="en-GB" sz="900" dirty="0"/>
              <a:t>	</a:t>
            </a:r>
            <a:r>
              <a:rPr lang="en-GB" sz="800" dirty="0"/>
              <a:t>		</a:t>
            </a:r>
            <a:endParaRPr lang="en-GB" sz="300" i="1" dirty="0"/>
          </a:p>
        </p:txBody>
      </p:sp>
      <p:grpSp>
        <p:nvGrpSpPr>
          <p:cNvPr id="30" name="Group 29">
            <a:extLst>
              <a:ext uri="{FF2B5EF4-FFF2-40B4-BE49-F238E27FC236}">
                <a16:creationId xmlns:a16="http://schemas.microsoft.com/office/drawing/2014/main" id="{9DE2917A-2FDF-4300-9CF4-5AF21A19CE89}"/>
              </a:ext>
            </a:extLst>
          </p:cNvPr>
          <p:cNvGrpSpPr/>
          <p:nvPr/>
        </p:nvGrpSpPr>
        <p:grpSpPr>
          <a:xfrm>
            <a:off x="3428999" y="4798442"/>
            <a:ext cx="126480" cy="73232"/>
            <a:chOff x="7892493" y="3968717"/>
            <a:chExt cx="192881" cy="101217"/>
          </a:xfrm>
        </p:grpSpPr>
        <p:sp>
          <p:nvSpPr>
            <p:cNvPr id="31" name="Oval 30">
              <a:extLst>
                <a:ext uri="{FF2B5EF4-FFF2-40B4-BE49-F238E27FC236}">
                  <a16:creationId xmlns:a16="http://schemas.microsoft.com/office/drawing/2014/main" id="{CA23ADF2-2AFD-4F9E-907D-A9610B25CBE1}"/>
                </a:ext>
              </a:extLst>
            </p:cNvPr>
            <p:cNvSpPr/>
            <p:nvPr/>
          </p:nvSpPr>
          <p:spPr>
            <a:xfrm>
              <a:off x="7892493" y="3968718"/>
              <a:ext cx="192881" cy="101216"/>
            </a:xfrm>
            <a:prstGeom prst="ellipse">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2" descr="Cartoon Eye">
              <a:extLst>
                <a:ext uri="{FF2B5EF4-FFF2-40B4-BE49-F238E27FC236}">
                  <a16:creationId xmlns:a16="http://schemas.microsoft.com/office/drawing/2014/main" id="{879425DA-26FF-4240-A873-97FCF7184833}"/>
                </a:ext>
              </a:extLst>
            </p:cNvPr>
            <p:cNvPicPr>
              <a:picLocks noChangeAspect="1" noChangeArrowheads="1"/>
            </p:cNvPicPr>
            <p:nvPr/>
          </p:nvPicPr>
          <p:blipFill>
            <a:blip r:embed="rId4" cstate="print">
              <a:alphaModFix/>
              <a:extLst>
                <a:ext uri="{28A0092B-C50C-407E-A947-70E740481C1C}">
                  <a14:useLocalDpi xmlns:a14="http://schemas.microsoft.com/office/drawing/2010/main" val="0"/>
                </a:ext>
              </a:extLst>
            </a:blip>
            <a:srcRect/>
            <a:stretch>
              <a:fillRect/>
            </a:stretch>
          </p:blipFill>
          <p:spPr bwMode="auto">
            <a:xfrm>
              <a:off x="7892493" y="3968717"/>
              <a:ext cx="190500" cy="101216"/>
            </a:xfrm>
            <a:prstGeom prst="rect">
              <a:avLst/>
            </a:prstGeom>
            <a:noFill/>
          </p:spPr>
        </p:pic>
      </p:grpSp>
      <p:pic>
        <p:nvPicPr>
          <p:cNvPr id="34" name="Picture 33">
            <a:extLst>
              <a:ext uri="{FF2B5EF4-FFF2-40B4-BE49-F238E27FC236}">
                <a16:creationId xmlns:a16="http://schemas.microsoft.com/office/drawing/2014/main" id="{5A4C8F4E-2A46-493C-8F7B-66805B04F0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16934" y="5809185"/>
            <a:ext cx="758947" cy="496664"/>
          </a:xfrm>
          <a:prstGeom prst="rect">
            <a:avLst/>
          </a:prstGeom>
          <a:effectLst>
            <a:softEdge rad="38100"/>
          </a:effectLst>
        </p:spPr>
      </p:pic>
      <p:sp>
        <p:nvSpPr>
          <p:cNvPr id="38" name="Rectangle: Diagonal Corners Rounded 37">
            <a:extLst>
              <a:ext uri="{FF2B5EF4-FFF2-40B4-BE49-F238E27FC236}">
                <a16:creationId xmlns:a16="http://schemas.microsoft.com/office/drawing/2014/main" id="{6BC3E40C-95B3-4294-AC57-6FC826F58572}"/>
              </a:ext>
            </a:extLst>
          </p:cNvPr>
          <p:cNvSpPr/>
          <p:nvPr/>
        </p:nvSpPr>
        <p:spPr>
          <a:xfrm flipH="1">
            <a:off x="1037293" y="4996445"/>
            <a:ext cx="2647733" cy="722098"/>
          </a:xfrm>
          <a:prstGeom prst="round2DiagRect">
            <a:avLst>
              <a:gd name="adj1" fmla="val 3887"/>
              <a:gd name="adj2" fmla="val 3455"/>
            </a:avLst>
          </a:prstGeom>
          <a:solidFill>
            <a:schemeClr val="accent1">
              <a:alpha val="21000"/>
            </a:schemeClr>
          </a:solidFill>
          <a:ln cap="rnd"/>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i="1" dirty="0"/>
              <a:t>Cow 		      </a:t>
            </a:r>
            <a:r>
              <a:rPr lang="en-GB" sz="900" i="1" dirty="0"/>
              <a:t>10 Points</a:t>
            </a:r>
            <a:endParaRPr lang="en-GB" sz="800" i="1" dirty="0"/>
          </a:p>
          <a:p>
            <a:r>
              <a:rPr lang="en-GB" sz="800" i="1" dirty="0"/>
              <a:t>Farm barn, Farmers Fields</a:t>
            </a:r>
          </a:p>
          <a:p>
            <a:r>
              <a:rPr lang="en-GB" sz="800" i="1" dirty="0">
                <a:solidFill>
                  <a:schemeClr val="tx1"/>
                </a:solidFill>
              </a:rPr>
              <a:t>Probably found eating grass or being </a:t>
            </a:r>
            <a:r>
              <a:rPr lang="en-GB" sz="1000" i="1" dirty="0">
                <a:solidFill>
                  <a:schemeClr val="tx1"/>
                </a:solidFill>
              </a:rPr>
              <a:t>	</a:t>
            </a:r>
          </a:p>
          <a:p>
            <a:r>
              <a:rPr lang="en-GB" sz="800" i="1" dirty="0">
                <a:solidFill>
                  <a:schemeClr val="tx1"/>
                </a:solidFill>
              </a:rPr>
              <a:t>milked</a:t>
            </a:r>
            <a:r>
              <a:rPr lang="en-GB" sz="1000" i="1" dirty="0">
                <a:solidFill>
                  <a:schemeClr val="tx1"/>
                </a:solidFill>
              </a:rPr>
              <a:t>			    	</a:t>
            </a:r>
            <a:r>
              <a:rPr lang="en-GB" sz="900" i="1" dirty="0">
                <a:solidFill>
                  <a:schemeClr val="tx1"/>
                </a:solidFill>
              </a:rPr>
              <a:t>30,785</a:t>
            </a:r>
            <a:r>
              <a:rPr lang="en-GB" sz="900" dirty="0"/>
              <a:t>	</a:t>
            </a:r>
            <a:r>
              <a:rPr lang="en-GB" sz="800" dirty="0"/>
              <a:t>		</a:t>
            </a:r>
            <a:endParaRPr lang="en-GB" sz="300" i="1" dirty="0"/>
          </a:p>
        </p:txBody>
      </p:sp>
      <p:pic>
        <p:nvPicPr>
          <p:cNvPr id="39" name="Picture 38">
            <a:extLst>
              <a:ext uri="{FF2B5EF4-FFF2-40B4-BE49-F238E27FC236}">
                <a16:creationId xmlns:a16="http://schemas.microsoft.com/office/drawing/2014/main" id="{52294D03-19B7-4B1B-8A7E-C5B17CD63011}"/>
              </a:ext>
            </a:extLst>
          </p:cNvPr>
          <p:cNvPicPr>
            <a:picLocks noChangeAspect="1"/>
          </p:cNvPicPr>
          <p:nvPr/>
        </p:nvPicPr>
        <p:blipFill>
          <a:blip r:embed="rId7"/>
          <a:stretch>
            <a:fillRect/>
          </a:stretch>
        </p:blipFill>
        <p:spPr>
          <a:xfrm>
            <a:off x="2907792" y="5014733"/>
            <a:ext cx="758948" cy="496664"/>
          </a:xfrm>
          <a:prstGeom prst="rect">
            <a:avLst/>
          </a:prstGeom>
        </p:spPr>
      </p:pic>
      <p:grpSp>
        <p:nvGrpSpPr>
          <p:cNvPr id="40" name="Group 39">
            <a:extLst>
              <a:ext uri="{FF2B5EF4-FFF2-40B4-BE49-F238E27FC236}">
                <a16:creationId xmlns:a16="http://schemas.microsoft.com/office/drawing/2014/main" id="{AED0A031-8C96-4460-BA4D-8E9835B122EF}"/>
              </a:ext>
            </a:extLst>
          </p:cNvPr>
          <p:cNvGrpSpPr/>
          <p:nvPr/>
        </p:nvGrpSpPr>
        <p:grpSpPr>
          <a:xfrm>
            <a:off x="3429000" y="5595059"/>
            <a:ext cx="126480" cy="73232"/>
            <a:chOff x="7892493" y="3968717"/>
            <a:chExt cx="192881" cy="101217"/>
          </a:xfrm>
        </p:grpSpPr>
        <p:sp>
          <p:nvSpPr>
            <p:cNvPr id="41" name="Oval 40">
              <a:extLst>
                <a:ext uri="{FF2B5EF4-FFF2-40B4-BE49-F238E27FC236}">
                  <a16:creationId xmlns:a16="http://schemas.microsoft.com/office/drawing/2014/main" id="{049E0F19-DB3A-4D9F-B9E1-43AC3CB0B9B5}"/>
                </a:ext>
              </a:extLst>
            </p:cNvPr>
            <p:cNvSpPr/>
            <p:nvPr/>
          </p:nvSpPr>
          <p:spPr>
            <a:xfrm>
              <a:off x="7892493" y="3968718"/>
              <a:ext cx="192881" cy="101216"/>
            </a:xfrm>
            <a:prstGeom prst="ellipse">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2" descr="Cartoon Eye">
              <a:extLst>
                <a:ext uri="{FF2B5EF4-FFF2-40B4-BE49-F238E27FC236}">
                  <a16:creationId xmlns:a16="http://schemas.microsoft.com/office/drawing/2014/main" id="{C076D745-760A-46BD-9CF1-7321B78101E4}"/>
                </a:ext>
              </a:extLst>
            </p:cNvPr>
            <p:cNvPicPr>
              <a:picLocks noChangeAspect="1" noChangeArrowheads="1"/>
            </p:cNvPicPr>
            <p:nvPr/>
          </p:nvPicPr>
          <p:blipFill>
            <a:blip r:embed="rId4" cstate="print">
              <a:alphaModFix/>
              <a:extLst>
                <a:ext uri="{28A0092B-C50C-407E-A947-70E740481C1C}">
                  <a14:useLocalDpi xmlns:a14="http://schemas.microsoft.com/office/drawing/2010/main" val="0"/>
                </a:ext>
              </a:extLst>
            </a:blip>
            <a:srcRect/>
            <a:stretch>
              <a:fillRect/>
            </a:stretch>
          </p:blipFill>
          <p:spPr bwMode="auto">
            <a:xfrm>
              <a:off x="7892493" y="3968717"/>
              <a:ext cx="190500" cy="101216"/>
            </a:xfrm>
            <a:prstGeom prst="rect">
              <a:avLst/>
            </a:prstGeom>
            <a:noFill/>
          </p:spPr>
        </p:pic>
      </p:grpSp>
      <p:pic>
        <p:nvPicPr>
          <p:cNvPr id="2050" name="Picture 2" descr="https://images.pexels.com/photos/45201/kitty-cat-kitten-pet-45201.jpeg?cs=srgb&amp;dl=animal-cat-cute-45201.jpg&amp;fm=jpg">
            <a:extLst>
              <a:ext uri="{FF2B5EF4-FFF2-40B4-BE49-F238E27FC236}">
                <a16:creationId xmlns:a16="http://schemas.microsoft.com/office/drawing/2014/main" id="{D1703B0A-C4EB-4B41-AFE0-F635C4D47ED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98647" y="1839557"/>
            <a:ext cx="758948" cy="485170"/>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B09FE2B-B077-4635-8339-1339F136F79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16932" y="4228927"/>
            <a:ext cx="758948" cy="496664"/>
          </a:xfrm>
          <a:prstGeom prst="rect">
            <a:avLst/>
          </a:prstGeom>
          <a:effectLst>
            <a:softEdge rad="38100"/>
          </a:effectLst>
        </p:spPr>
      </p:pic>
      <p:sp>
        <p:nvSpPr>
          <p:cNvPr id="56" name="TextBox 55">
            <a:extLst>
              <a:ext uri="{FF2B5EF4-FFF2-40B4-BE49-F238E27FC236}">
                <a16:creationId xmlns:a16="http://schemas.microsoft.com/office/drawing/2014/main" id="{B44E176A-0775-47AA-8718-A24A596FFD84}"/>
              </a:ext>
            </a:extLst>
          </p:cNvPr>
          <p:cNvSpPr txBox="1"/>
          <p:nvPr/>
        </p:nvSpPr>
        <p:spPr>
          <a:xfrm>
            <a:off x="1197908" y="949003"/>
            <a:ext cx="2295143" cy="461665"/>
          </a:xfrm>
          <a:prstGeom prst="rect">
            <a:avLst/>
          </a:prstGeom>
          <a:noFill/>
        </p:spPr>
        <p:txBody>
          <a:bodyPr wrap="square" rtlCol="0">
            <a:spAutoFit/>
          </a:bodyPr>
          <a:lstStyle/>
          <a:p>
            <a:pPr algn="ctr"/>
            <a:r>
              <a:rPr lang="en-GB" sz="2400" dirty="0"/>
              <a:t>Animals</a:t>
            </a:r>
            <a:endParaRPr lang="en-US" sz="2400" dirty="0"/>
          </a:p>
        </p:txBody>
      </p:sp>
      <p:sp>
        <p:nvSpPr>
          <p:cNvPr id="58" name="TextBox 57">
            <a:extLst>
              <a:ext uri="{FF2B5EF4-FFF2-40B4-BE49-F238E27FC236}">
                <a16:creationId xmlns:a16="http://schemas.microsoft.com/office/drawing/2014/main" id="{AFC697BA-4572-4C6D-8FEC-286959009326}"/>
              </a:ext>
            </a:extLst>
          </p:cNvPr>
          <p:cNvSpPr txBox="1"/>
          <p:nvPr/>
        </p:nvSpPr>
        <p:spPr>
          <a:xfrm>
            <a:off x="2964390" y="1524848"/>
            <a:ext cx="874441" cy="253916"/>
          </a:xfrm>
          <a:prstGeom prst="rect">
            <a:avLst/>
          </a:prstGeom>
          <a:noFill/>
        </p:spPr>
        <p:txBody>
          <a:bodyPr wrap="square" rtlCol="0">
            <a:spAutoFit/>
          </a:bodyPr>
          <a:lstStyle/>
          <a:p>
            <a:r>
              <a:rPr lang="en-GB" sz="1050" i="1" dirty="0"/>
              <a:t>45/300pts</a:t>
            </a:r>
            <a:endParaRPr lang="en-US" sz="1050" i="1" dirty="0"/>
          </a:p>
        </p:txBody>
      </p:sp>
      <p:sp>
        <p:nvSpPr>
          <p:cNvPr id="59" name="TextBox 58">
            <a:extLst>
              <a:ext uri="{FF2B5EF4-FFF2-40B4-BE49-F238E27FC236}">
                <a16:creationId xmlns:a16="http://schemas.microsoft.com/office/drawing/2014/main" id="{5FD69192-A079-4130-A7CB-E3187CA389A4}"/>
              </a:ext>
            </a:extLst>
          </p:cNvPr>
          <p:cNvSpPr txBox="1"/>
          <p:nvPr/>
        </p:nvSpPr>
        <p:spPr>
          <a:xfrm>
            <a:off x="924809" y="1326120"/>
            <a:ext cx="1378131" cy="438582"/>
          </a:xfrm>
          <a:prstGeom prst="rect">
            <a:avLst/>
          </a:prstGeom>
          <a:noFill/>
        </p:spPr>
        <p:txBody>
          <a:bodyPr wrap="square" rtlCol="0">
            <a:spAutoFit/>
          </a:bodyPr>
          <a:lstStyle/>
          <a:p>
            <a:r>
              <a:rPr lang="en-GB" sz="1200" dirty="0"/>
              <a:t>Found</a:t>
            </a:r>
          </a:p>
          <a:p>
            <a:r>
              <a:rPr lang="en-GB" sz="1050" i="1" dirty="0"/>
              <a:t>      3/20</a:t>
            </a:r>
            <a:endParaRPr lang="en-US" sz="1050" i="1" dirty="0"/>
          </a:p>
        </p:txBody>
      </p:sp>
      <p:pic>
        <p:nvPicPr>
          <p:cNvPr id="8" name="Picture 2" descr="galaxy s6 mockup">
            <a:extLst>
              <a:ext uri="{FF2B5EF4-FFF2-40B4-BE49-F238E27FC236}">
                <a16:creationId xmlns:a16="http://schemas.microsoft.com/office/drawing/2014/main" id="{5A5DD31C-9EA2-488D-91EC-BBD6345FF3D5}"/>
              </a:ext>
            </a:extLst>
          </p:cNvPr>
          <p:cNvPicPr>
            <a:picLocks noChangeAspect="1" noChangeArrowheads="1"/>
          </p:cNvPicPr>
          <p:nvPr>
            <p:custDataLst>
              <p:custData r:id="rId1"/>
            </p:custDataLst>
          </p:nvPr>
        </p:nvPicPr>
        <p:blipFill>
          <a:blip r:embed="rId10">
            <a:clrChange>
              <a:clrFrom>
                <a:srgbClr val="000000"/>
              </a:clrFrom>
              <a:clrTo>
                <a:srgbClr val="000000">
                  <a:alpha val="0"/>
                </a:srgbClr>
              </a:clrTo>
            </a:clrChange>
            <a:alphaModFix/>
            <a:extLst>
              <a:ext uri="{28A0092B-C50C-407E-A947-70E740481C1C}">
                <a14:useLocalDpi xmlns:a14="http://schemas.microsoft.com/office/drawing/2010/main" val="0"/>
              </a:ext>
            </a:extLst>
          </a:blip>
          <a:srcRect/>
          <a:stretch>
            <a:fillRect/>
          </a:stretch>
        </p:blipFill>
        <p:spPr bwMode="auto">
          <a:xfrm>
            <a:off x="-1987969" y="-813010"/>
            <a:ext cx="8484019" cy="8484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679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galaxy s6 mockup">
            <a:extLst>
              <a:ext uri="{FF2B5EF4-FFF2-40B4-BE49-F238E27FC236}">
                <a16:creationId xmlns:a16="http://schemas.microsoft.com/office/drawing/2014/main" id="{33214B60-15F7-44F7-AF99-B9BF4AC88830}"/>
              </a:ext>
            </a:extLst>
          </p:cNvPr>
          <p:cNvPicPr>
            <a:picLocks noChangeAspect="1" noChangeArrowheads="1"/>
          </p:cNvPicPr>
          <p:nvPr>
            <p:custDataLst>
              <p:custData r:id="rId1"/>
            </p:custDataLst>
          </p:nvPr>
        </p:nvPicPr>
        <p:blipFill>
          <a:blip r:embed="rId3">
            <a:clrChange>
              <a:clrFrom>
                <a:srgbClr val="000000"/>
              </a:clrFrom>
              <a:clrTo>
                <a:srgbClr val="000000">
                  <a:alpha val="0"/>
                </a:srgbClr>
              </a:clrTo>
            </a:clrChange>
            <a:alphaModFix/>
            <a:extLst>
              <a:ext uri="{28A0092B-C50C-407E-A947-70E740481C1C}">
                <a14:useLocalDpi xmlns:a14="http://schemas.microsoft.com/office/drawing/2010/main" val="0"/>
              </a:ext>
            </a:extLst>
          </a:blip>
          <a:srcRect/>
          <a:stretch>
            <a:fillRect/>
          </a:stretch>
        </p:blipFill>
        <p:spPr bwMode="auto">
          <a:xfrm>
            <a:off x="-1987969" y="-813010"/>
            <a:ext cx="8484019" cy="8484019"/>
          </a:xfrm>
          <a:prstGeom prst="rect">
            <a:avLst/>
          </a:prstGeom>
          <a:noFill/>
          <a:extLst>
            <a:ext uri="{909E8E84-426E-40DD-AFC4-6F175D3DCCD1}">
              <a14:hiddenFill xmlns:a14="http://schemas.microsoft.com/office/drawing/2010/main">
                <a:solidFill>
                  <a:srgbClr val="FFFFFF"/>
                </a:solidFill>
              </a14:hiddenFill>
            </a:ext>
          </a:extLst>
        </p:spPr>
      </p:pic>
      <p:sp>
        <p:nvSpPr>
          <p:cNvPr id="47" name="Title 46">
            <a:extLst>
              <a:ext uri="{FF2B5EF4-FFF2-40B4-BE49-F238E27FC236}">
                <a16:creationId xmlns:a16="http://schemas.microsoft.com/office/drawing/2014/main" id="{BF6AFDFF-F463-4C9B-AB0F-27054971F1B2}"/>
              </a:ext>
            </a:extLst>
          </p:cNvPr>
          <p:cNvSpPr>
            <a:spLocks noGrp="1"/>
          </p:cNvSpPr>
          <p:nvPr>
            <p:ph type="title"/>
          </p:nvPr>
        </p:nvSpPr>
        <p:spPr>
          <a:xfrm>
            <a:off x="4525435" y="317728"/>
            <a:ext cx="4732865" cy="568098"/>
          </a:xfrm>
        </p:spPr>
        <p:txBody>
          <a:bodyPr>
            <a:noAutofit/>
          </a:bodyPr>
          <a:lstStyle/>
          <a:p>
            <a:r>
              <a:rPr lang="en-GB" sz="4800" dirty="0"/>
              <a:t>List Item Screen</a:t>
            </a:r>
            <a:endParaRPr lang="en-US" sz="4800" dirty="0"/>
          </a:p>
        </p:txBody>
      </p:sp>
      <p:sp>
        <p:nvSpPr>
          <p:cNvPr id="48" name="Text Placeholder 47">
            <a:extLst>
              <a:ext uri="{FF2B5EF4-FFF2-40B4-BE49-F238E27FC236}">
                <a16:creationId xmlns:a16="http://schemas.microsoft.com/office/drawing/2014/main" id="{4EAE706A-5CAB-4E29-B939-AA9A3A9B30C1}"/>
              </a:ext>
            </a:extLst>
          </p:cNvPr>
          <p:cNvSpPr>
            <a:spLocks noGrp="1"/>
          </p:cNvSpPr>
          <p:nvPr>
            <p:ph type="body" idx="1"/>
          </p:nvPr>
        </p:nvSpPr>
        <p:spPr>
          <a:xfrm>
            <a:off x="4525435" y="885826"/>
            <a:ext cx="5113865" cy="5654446"/>
          </a:xfrm>
        </p:spPr>
        <p:txBody>
          <a:bodyPr>
            <a:normAutofit lnSpcReduction="10000"/>
          </a:bodyPr>
          <a:lstStyle/>
          <a:p>
            <a:r>
              <a:rPr lang="en-GB" dirty="0"/>
              <a:t>After the user has chosen an item from the list to spy, they are brought to a detailed screen on that animal/object.</a:t>
            </a:r>
          </a:p>
          <a:p>
            <a:endParaRPr lang="en-GB" dirty="0"/>
          </a:p>
          <a:p>
            <a:r>
              <a:rPr lang="en-GB" dirty="0"/>
              <a:t>This includes a description, which will partly be taken from Wikipedia.</a:t>
            </a:r>
          </a:p>
          <a:p>
            <a:endParaRPr lang="en-GB" dirty="0"/>
          </a:p>
          <a:p>
            <a:r>
              <a:rPr lang="en-GB" dirty="0"/>
              <a:t>It also includes scientific data such as species and genus, as well as family details. </a:t>
            </a:r>
          </a:p>
          <a:p>
            <a:endParaRPr lang="en-GB" dirty="0"/>
          </a:p>
          <a:p>
            <a:r>
              <a:rPr lang="en-GB" dirty="0"/>
              <a:t>Again, it will show how many people have spotted this and the points for spotting.</a:t>
            </a:r>
          </a:p>
          <a:p>
            <a:endParaRPr lang="en-GB" dirty="0"/>
          </a:p>
          <a:p>
            <a:r>
              <a:rPr lang="en-GB" dirty="0"/>
              <a:t>The user can then tap spotted to take a picture as proof.</a:t>
            </a:r>
            <a:endParaRPr lang="en-US" dirty="0"/>
          </a:p>
        </p:txBody>
      </p:sp>
      <p:sp>
        <p:nvSpPr>
          <p:cNvPr id="5" name="Rectangle: Diagonal Corners Rounded 4">
            <a:extLst>
              <a:ext uri="{FF2B5EF4-FFF2-40B4-BE49-F238E27FC236}">
                <a16:creationId xmlns:a16="http://schemas.microsoft.com/office/drawing/2014/main" id="{607F8CEE-80D6-4120-895C-06189A7F8CB0}"/>
              </a:ext>
            </a:extLst>
          </p:cNvPr>
          <p:cNvSpPr/>
          <p:nvPr/>
        </p:nvSpPr>
        <p:spPr>
          <a:xfrm flipH="1">
            <a:off x="1037295" y="1024128"/>
            <a:ext cx="2647733" cy="4375536"/>
          </a:xfrm>
          <a:prstGeom prst="round2DiagRect">
            <a:avLst>
              <a:gd name="adj1" fmla="val 3887"/>
              <a:gd name="adj2" fmla="val 3455"/>
            </a:avLst>
          </a:prstGeom>
          <a:solidFill>
            <a:schemeClr val="accent1">
              <a:alpha val="21000"/>
            </a:schemeClr>
          </a:solidFill>
          <a:ln cap="rnd"/>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i="1" u="sng" dirty="0"/>
              <a:t>Cow</a:t>
            </a:r>
          </a:p>
          <a:p>
            <a:endParaRPr lang="en-GB" sz="700" i="1" u="sng" dirty="0"/>
          </a:p>
          <a:p>
            <a:endParaRPr lang="en-GB" sz="100" i="1" u="sng" dirty="0"/>
          </a:p>
          <a:p>
            <a:r>
              <a:rPr lang="en-GB" sz="1000" dirty="0"/>
              <a:t>Description: 	</a:t>
            </a:r>
          </a:p>
          <a:p>
            <a:r>
              <a:rPr lang="en-GB" sz="900" i="1" dirty="0"/>
              <a:t>	</a:t>
            </a:r>
            <a:r>
              <a:rPr lang="en-US" sz="900" i="1" dirty="0"/>
              <a:t>Cows are farmed to produce milk, and beef for human consumption, they are not commonly found in the wild ( in the </a:t>
            </a:r>
            <a:r>
              <a:rPr lang="en-US" sz="900" i="1" dirty="0" err="1"/>
              <a:t>uk</a:t>
            </a:r>
            <a:r>
              <a:rPr lang="en-US" sz="900" i="1" dirty="0"/>
              <a:t> ), they are usually found in fields depending on the climate.</a:t>
            </a:r>
          </a:p>
          <a:p>
            <a:endParaRPr lang="en-US" sz="200" i="1" dirty="0"/>
          </a:p>
          <a:p>
            <a:r>
              <a:rPr lang="en-GB" sz="1000" dirty="0"/>
              <a:t>Origin</a:t>
            </a:r>
            <a:r>
              <a:rPr lang="en-GB" sz="1100" dirty="0"/>
              <a:t> : </a:t>
            </a:r>
            <a:r>
              <a:rPr lang="en-GB" sz="900" dirty="0"/>
              <a:t>Worldwide</a:t>
            </a:r>
            <a:endParaRPr lang="en-GB" sz="300" dirty="0"/>
          </a:p>
          <a:p>
            <a:endParaRPr lang="en-GB" sz="300" dirty="0"/>
          </a:p>
          <a:p>
            <a:endParaRPr lang="en-GB" sz="300" dirty="0"/>
          </a:p>
          <a:p>
            <a:r>
              <a:rPr lang="en-GB" sz="1000" dirty="0"/>
              <a:t>Species</a:t>
            </a:r>
            <a:r>
              <a:rPr lang="en-GB" sz="900" dirty="0"/>
              <a:t> : </a:t>
            </a:r>
            <a:r>
              <a:rPr lang="en-GB" sz="900" i="1" dirty="0"/>
              <a:t>B. Taurus</a:t>
            </a:r>
          </a:p>
          <a:p>
            <a:endParaRPr lang="en-GB" sz="300" i="1" dirty="0"/>
          </a:p>
          <a:p>
            <a:endParaRPr lang="en-GB" sz="300" i="1" dirty="0"/>
          </a:p>
          <a:p>
            <a:endParaRPr lang="en-GB" sz="300" i="1" dirty="0"/>
          </a:p>
          <a:p>
            <a:r>
              <a:rPr lang="en-GB" sz="1000" dirty="0"/>
              <a:t>Genus</a:t>
            </a:r>
            <a:r>
              <a:rPr lang="en-GB" sz="900" dirty="0"/>
              <a:t> : </a:t>
            </a:r>
            <a:r>
              <a:rPr lang="en-GB" sz="900" i="1" dirty="0">
                <a:solidFill>
                  <a:schemeClr val="tx1"/>
                </a:solidFill>
              </a:rPr>
              <a:t>Bos</a:t>
            </a:r>
          </a:p>
          <a:p>
            <a:endParaRPr lang="en-GB" sz="300" i="1" dirty="0">
              <a:solidFill>
                <a:schemeClr val="tx1"/>
              </a:solidFill>
            </a:endParaRPr>
          </a:p>
          <a:p>
            <a:endParaRPr lang="en-GB" sz="300" i="1" dirty="0">
              <a:solidFill>
                <a:schemeClr val="tx1"/>
              </a:solidFill>
            </a:endParaRPr>
          </a:p>
          <a:p>
            <a:endParaRPr lang="en-GB" sz="300" i="1" dirty="0">
              <a:solidFill>
                <a:schemeClr val="tx1"/>
              </a:solidFill>
            </a:endParaRPr>
          </a:p>
          <a:p>
            <a:r>
              <a:rPr lang="en-GB" sz="900" i="1" dirty="0">
                <a:solidFill>
                  <a:schemeClr val="tx1"/>
                </a:solidFill>
              </a:rPr>
              <a:t>Family : Bovidae</a:t>
            </a:r>
          </a:p>
          <a:p>
            <a:endParaRPr lang="en-GB" sz="900" i="1" dirty="0">
              <a:solidFill>
                <a:schemeClr val="tx1"/>
              </a:solidFill>
            </a:endParaRPr>
          </a:p>
          <a:p>
            <a:r>
              <a:rPr lang="en-GB" sz="900" i="1" dirty="0">
                <a:solidFill>
                  <a:schemeClr val="tx1"/>
                </a:solidFill>
              </a:rPr>
              <a:t>Spot Counter : 30,785 Spots</a:t>
            </a:r>
          </a:p>
          <a:p>
            <a:endParaRPr lang="en-GB" sz="300" i="1" dirty="0"/>
          </a:p>
          <a:p>
            <a:r>
              <a:rPr lang="en-GB" sz="1100" dirty="0"/>
              <a:t>				10 points </a:t>
            </a:r>
          </a:p>
        </p:txBody>
      </p:sp>
      <p:pic>
        <p:nvPicPr>
          <p:cNvPr id="2" name="Picture 1">
            <a:extLst>
              <a:ext uri="{FF2B5EF4-FFF2-40B4-BE49-F238E27FC236}">
                <a16:creationId xmlns:a16="http://schemas.microsoft.com/office/drawing/2014/main" id="{7ADF77B2-31F6-4F99-9134-96F102BDC111}"/>
              </a:ext>
            </a:extLst>
          </p:cNvPr>
          <p:cNvPicPr>
            <a:picLocks noChangeAspect="1"/>
          </p:cNvPicPr>
          <p:nvPr/>
        </p:nvPicPr>
        <p:blipFill>
          <a:blip r:embed="rId4"/>
          <a:stretch>
            <a:fillRect/>
          </a:stretch>
        </p:blipFill>
        <p:spPr>
          <a:xfrm>
            <a:off x="1117578" y="3775292"/>
            <a:ext cx="2487167" cy="1624372"/>
          </a:xfrm>
          <a:prstGeom prst="rect">
            <a:avLst/>
          </a:prstGeom>
          <a:effectLst>
            <a:softEdge rad="114300"/>
          </a:effectLst>
        </p:spPr>
      </p:pic>
      <p:sp>
        <p:nvSpPr>
          <p:cNvPr id="21" name="Rectangle: Rounded Corners 20">
            <a:hlinkClick r:id="rId5" action="ppaction://hlinksldjump"/>
            <a:extLst>
              <a:ext uri="{FF2B5EF4-FFF2-40B4-BE49-F238E27FC236}">
                <a16:creationId xmlns:a16="http://schemas.microsoft.com/office/drawing/2014/main" id="{39497CB4-8FBC-4374-8015-7205E59793A8}"/>
              </a:ext>
            </a:extLst>
          </p:cNvPr>
          <p:cNvSpPr/>
          <p:nvPr/>
        </p:nvSpPr>
        <p:spPr>
          <a:xfrm>
            <a:off x="1773798" y="5492625"/>
            <a:ext cx="1192032" cy="3869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Spotted!</a:t>
            </a:r>
            <a:endParaRPr lang="en-US" dirty="0"/>
          </a:p>
        </p:txBody>
      </p:sp>
    </p:spTree>
    <p:extLst>
      <p:ext uri="{BB962C8B-B14F-4D97-AF65-F5344CB8AC3E}">
        <p14:creationId xmlns:p14="http://schemas.microsoft.com/office/powerpoint/2010/main" val="970428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C09247B8-EF74-4607-AA3A-57B5AC281E29}"/>
              </a:ext>
            </a:extLst>
          </p:cNvPr>
          <p:cNvSpPr/>
          <p:nvPr/>
        </p:nvSpPr>
        <p:spPr>
          <a:xfrm>
            <a:off x="1868253" y="5380452"/>
            <a:ext cx="752943" cy="5245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 descr="galaxy s6 mockup">
            <a:extLst>
              <a:ext uri="{FF2B5EF4-FFF2-40B4-BE49-F238E27FC236}">
                <a16:creationId xmlns:a16="http://schemas.microsoft.com/office/drawing/2014/main" id="{33214B60-15F7-44F7-AF99-B9BF4AC88830}"/>
              </a:ext>
            </a:extLst>
          </p:cNvPr>
          <p:cNvPicPr>
            <a:picLocks noChangeAspect="1" noChangeArrowheads="1"/>
          </p:cNvPicPr>
          <p:nvPr>
            <p:custDataLst>
              <p:custData r:id="rId1"/>
            </p:custDataLst>
          </p:nvPr>
        </p:nvPicPr>
        <p:blipFill>
          <a:blip r:embed="rId3">
            <a:clrChange>
              <a:clrFrom>
                <a:srgbClr val="000000"/>
              </a:clrFrom>
              <a:clrTo>
                <a:srgbClr val="000000">
                  <a:alpha val="0"/>
                </a:srgbClr>
              </a:clrTo>
            </a:clrChange>
            <a:alphaModFix/>
            <a:extLst>
              <a:ext uri="{28A0092B-C50C-407E-A947-70E740481C1C}">
                <a14:useLocalDpi xmlns:a14="http://schemas.microsoft.com/office/drawing/2010/main" val="0"/>
              </a:ext>
            </a:extLst>
          </a:blip>
          <a:srcRect/>
          <a:stretch>
            <a:fillRect/>
          </a:stretch>
        </p:blipFill>
        <p:spPr bwMode="auto">
          <a:xfrm>
            <a:off x="-1987969" y="-813010"/>
            <a:ext cx="8484019" cy="848401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BB20630-D329-4217-A805-C7642D5D6C70}"/>
              </a:ext>
            </a:extLst>
          </p:cNvPr>
          <p:cNvSpPr/>
          <p:nvPr/>
        </p:nvSpPr>
        <p:spPr>
          <a:xfrm>
            <a:off x="2715512" y="5380452"/>
            <a:ext cx="987552" cy="5245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itle 46">
            <a:extLst>
              <a:ext uri="{FF2B5EF4-FFF2-40B4-BE49-F238E27FC236}">
                <a16:creationId xmlns:a16="http://schemas.microsoft.com/office/drawing/2014/main" id="{BF6AFDFF-F463-4C9B-AB0F-27054971F1B2}"/>
              </a:ext>
            </a:extLst>
          </p:cNvPr>
          <p:cNvSpPr>
            <a:spLocks noGrp="1"/>
          </p:cNvSpPr>
          <p:nvPr>
            <p:ph type="title"/>
          </p:nvPr>
        </p:nvSpPr>
        <p:spPr>
          <a:xfrm>
            <a:off x="4525435" y="317728"/>
            <a:ext cx="4067175" cy="568098"/>
          </a:xfrm>
        </p:spPr>
        <p:txBody>
          <a:bodyPr>
            <a:noAutofit/>
          </a:bodyPr>
          <a:lstStyle/>
          <a:p>
            <a:r>
              <a:rPr lang="en-GB" sz="4800" dirty="0"/>
              <a:t>Spot Screen</a:t>
            </a:r>
            <a:endParaRPr lang="en-US" sz="4800" dirty="0"/>
          </a:p>
        </p:txBody>
      </p:sp>
      <p:sp>
        <p:nvSpPr>
          <p:cNvPr id="48" name="Text Placeholder 47">
            <a:extLst>
              <a:ext uri="{FF2B5EF4-FFF2-40B4-BE49-F238E27FC236}">
                <a16:creationId xmlns:a16="http://schemas.microsoft.com/office/drawing/2014/main" id="{4EAE706A-5CAB-4E29-B939-AA9A3A9B30C1}"/>
              </a:ext>
            </a:extLst>
          </p:cNvPr>
          <p:cNvSpPr>
            <a:spLocks noGrp="1"/>
          </p:cNvSpPr>
          <p:nvPr>
            <p:ph type="body" idx="1"/>
          </p:nvPr>
        </p:nvSpPr>
        <p:spPr>
          <a:xfrm>
            <a:off x="4525435" y="885825"/>
            <a:ext cx="5139265" cy="5019224"/>
          </a:xfrm>
        </p:spPr>
        <p:txBody>
          <a:bodyPr>
            <a:normAutofit/>
          </a:bodyPr>
          <a:lstStyle/>
          <a:p>
            <a:r>
              <a:rPr lang="en-GB" dirty="0"/>
              <a:t>The user spots what they were looking for and takes a picture as proof, GPS location is shown as well as the date and time. </a:t>
            </a:r>
          </a:p>
          <a:p>
            <a:r>
              <a:rPr lang="en-GB" dirty="0"/>
              <a:t>This can be removed from public view if that feature was to be implemented using the privacy settings.</a:t>
            </a:r>
          </a:p>
          <a:p>
            <a:r>
              <a:rPr lang="en-US" dirty="0"/>
              <a:t>The user can share the photo on Facebook, for example using the leftmost button,</a:t>
            </a:r>
          </a:p>
          <a:p>
            <a:r>
              <a:rPr lang="en-US" dirty="0"/>
              <a:t>By using the middle button, this will save the photo to their phone if they are happy with it.</a:t>
            </a:r>
          </a:p>
          <a:p>
            <a:r>
              <a:rPr lang="en-US" dirty="0"/>
              <a:t>The rightmost button is for taking the picture or retaking it if the picture has already been taken.</a:t>
            </a:r>
          </a:p>
        </p:txBody>
      </p:sp>
      <p:pic>
        <p:nvPicPr>
          <p:cNvPr id="2" name="Picture 1">
            <a:extLst>
              <a:ext uri="{FF2B5EF4-FFF2-40B4-BE49-F238E27FC236}">
                <a16:creationId xmlns:a16="http://schemas.microsoft.com/office/drawing/2014/main" id="{F9C93874-9E5E-476D-BA7A-728E13EE7147}"/>
              </a:ext>
            </a:extLst>
          </p:cNvPr>
          <p:cNvPicPr>
            <a:picLocks noChangeAspect="1"/>
          </p:cNvPicPr>
          <p:nvPr/>
        </p:nvPicPr>
        <p:blipFill>
          <a:blip r:embed="rId4"/>
          <a:stretch>
            <a:fillRect/>
          </a:stretch>
        </p:blipFill>
        <p:spPr>
          <a:xfrm>
            <a:off x="951870" y="968554"/>
            <a:ext cx="2803950" cy="2250134"/>
          </a:xfrm>
          <a:prstGeom prst="rect">
            <a:avLst/>
          </a:prstGeom>
        </p:spPr>
      </p:pic>
      <p:pic>
        <p:nvPicPr>
          <p:cNvPr id="4" name="Graphic 3" descr="Camera">
            <a:extLst>
              <a:ext uri="{FF2B5EF4-FFF2-40B4-BE49-F238E27FC236}">
                <a16:creationId xmlns:a16="http://schemas.microsoft.com/office/drawing/2014/main" id="{65CAEF8D-D8AA-4DA4-8CAB-C2E4E65EDF9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983565" y="5417026"/>
            <a:ext cx="451445" cy="451445"/>
          </a:xfrm>
          <a:prstGeom prst="rect">
            <a:avLst/>
          </a:prstGeom>
        </p:spPr>
      </p:pic>
      <p:sp>
        <p:nvSpPr>
          <p:cNvPr id="9" name="Rectangle: Rounded Corners 8">
            <a:extLst>
              <a:ext uri="{FF2B5EF4-FFF2-40B4-BE49-F238E27FC236}">
                <a16:creationId xmlns:a16="http://schemas.microsoft.com/office/drawing/2014/main" id="{502FA6B5-53C7-4C51-92B0-7246F2A51477}"/>
              </a:ext>
            </a:extLst>
          </p:cNvPr>
          <p:cNvSpPr/>
          <p:nvPr/>
        </p:nvSpPr>
        <p:spPr>
          <a:xfrm>
            <a:off x="1020994" y="5380452"/>
            <a:ext cx="752943" cy="5245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Share">
            <a:extLst>
              <a:ext uri="{FF2B5EF4-FFF2-40B4-BE49-F238E27FC236}">
                <a16:creationId xmlns:a16="http://schemas.microsoft.com/office/drawing/2014/main" id="{5E0CD9A7-145D-4918-B814-6781021DCA9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244639" y="5453865"/>
            <a:ext cx="384304" cy="384304"/>
          </a:xfrm>
          <a:prstGeom prst="rect">
            <a:avLst/>
          </a:prstGeom>
        </p:spPr>
      </p:pic>
      <p:sp>
        <p:nvSpPr>
          <p:cNvPr id="6" name="TextBox 5">
            <a:extLst>
              <a:ext uri="{FF2B5EF4-FFF2-40B4-BE49-F238E27FC236}">
                <a16:creationId xmlns:a16="http://schemas.microsoft.com/office/drawing/2014/main" id="{B558C80F-FBE9-42D9-9EBA-CE052490A6E0}"/>
              </a:ext>
            </a:extLst>
          </p:cNvPr>
          <p:cNvSpPr txBox="1"/>
          <p:nvPr/>
        </p:nvSpPr>
        <p:spPr>
          <a:xfrm>
            <a:off x="1048426" y="3429000"/>
            <a:ext cx="2608918" cy="1815882"/>
          </a:xfrm>
          <a:prstGeom prst="rect">
            <a:avLst/>
          </a:prstGeom>
          <a:noFill/>
        </p:spPr>
        <p:txBody>
          <a:bodyPr wrap="square" rtlCol="0">
            <a:spAutoFit/>
          </a:bodyPr>
          <a:lstStyle/>
          <a:p>
            <a:pPr algn="ctr"/>
            <a:r>
              <a:rPr lang="en-US" sz="1600" dirty="0"/>
              <a:t>Spotting : Goat</a:t>
            </a:r>
          </a:p>
          <a:p>
            <a:endParaRPr lang="en-GB" sz="1200" dirty="0"/>
          </a:p>
          <a:p>
            <a:r>
              <a:rPr lang="en-GB" sz="1200" dirty="0"/>
              <a:t>GPS : (100.98, 125.11)</a:t>
            </a:r>
          </a:p>
          <a:p>
            <a:endParaRPr lang="en-GB" sz="1200" dirty="0"/>
          </a:p>
          <a:p>
            <a:r>
              <a:rPr lang="en-US" sz="1200" dirty="0"/>
              <a:t>Date : 2/25/19	Time : 13:12</a:t>
            </a:r>
          </a:p>
          <a:p>
            <a:endParaRPr lang="en-US" sz="1200" dirty="0"/>
          </a:p>
          <a:p>
            <a:endParaRPr lang="en-US" sz="1200" dirty="0"/>
          </a:p>
          <a:p>
            <a:endParaRPr lang="en-US" sz="1200" dirty="0"/>
          </a:p>
          <a:p>
            <a:r>
              <a:rPr lang="en-US" sz="1200" dirty="0"/>
              <a:t>Privacy settings</a:t>
            </a:r>
          </a:p>
        </p:txBody>
      </p:sp>
      <p:pic>
        <p:nvPicPr>
          <p:cNvPr id="8" name="Graphic 7" descr="Earth Globe Europe-Africa">
            <a:extLst>
              <a:ext uri="{FF2B5EF4-FFF2-40B4-BE49-F238E27FC236}">
                <a16:creationId xmlns:a16="http://schemas.microsoft.com/office/drawing/2014/main" id="{C2C8A9A4-9CF2-476D-BBE1-4A73C55A533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2739810" y="3798548"/>
            <a:ext cx="347601" cy="347601"/>
          </a:xfrm>
          <a:prstGeom prst="rect">
            <a:avLst/>
          </a:prstGeom>
        </p:spPr>
      </p:pic>
      <p:pic>
        <p:nvPicPr>
          <p:cNvPr id="12" name="Graphic 11" descr="Disk">
            <a:extLst>
              <a:ext uri="{FF2B5EF4-FFF2-40B4-BE49-F238E27FC236}">
                <a16:creationId xmlns:a16="http://schemas.microsoft.com/office/drawing/2014/main" id="{8CA3F747-A622-429A-81CB-AE230D18FF9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2041990" y="5433812"/>
            <a:ext cx="417875" cy="417875"/>
          </a:xfrm>
          <a:prstGeom prst="rect">
            <a:avLst/>
          </a:prstGeom>
        </p:spPr>
      </p:pic>
      <p:pic>
        <p:nvPicPr>
          <p:cNvPr id="14" name="Graphic 13" descr="Gears">
            <a:extLst>
              <a:ext uri="{FF2B5EF4-FFF2-40B4-BE49-F238E27FC236}">
                <a16:creationId xmlns:a16="http://schemas.microsoft.com/office/drawing/2014/main" id="{3913A89C-3374-478D-A258-93E4D90D8A7A}"/>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rot="776200">
            <a:off x="2221067" y="4966680"/>
            <a:ext cx="263634" cy="263634"/>
          </a:xfrm>
          <a:prstGeom prst="rect">
            <a:avLst/>
          </a:prstGeom>
        </p:spPr>
      </p:pic>
      <p:pic>
        <p:nvPicPr>
          <p:cNvPr id="17" name="Picture 16">
            <a:extLst>
              <a:ext uri="{FF2B5EF4-FFF2-40B4-BE49-F238E27FC236}">
                <a16:creationId xmlns:a16="http://schemas.microsoft.com/office/drawing/2014/main" id="{359283F6-A489-4534-8F4D-77996533EE13}"/>
              </a:ext>
            </a:extLst>
          </p:cNvPr>
          <p:cNvPicPr>
            <a:picLocks noChangeAspect="1"/>
          </p:cNvPicPr>
          <p:nvPr/>
        </p:nvPicPr>
        <p:blipFill rotWithShape="1">
          <a:blip r:embed="rId15">
            <a:alphaModFix amt="50000"/>
            <a:extLst>
              <a:ext uri="{BEBA8EAE-BF5A-486C-A8C5-ECC9F3942E4B}">
                <a14:imgProps xmlns:a14="http://schemas.microsoft.com/office/drawing/2010/main">
                  <a14:imgLayer r:embed="rId16">
                    <a14:imgEffect>
                      <a14:backgroundRemoval t="10000" b="90000" l="10000" r="90000">
                        <a14:foregroundMark x1="20391" y1="15000" x2="20391" y2="15000"/>
                        <a14:foregroundMark x1="20269" y1="80435" x2="20269" y2="80435"/>
                        <a14:foregroundMark x1="81441" y1="82826" x2="81441" y2="82826"/>
                      </a14:backgroundRemoval>
                    </a14:imgEffect>
                  </a14:imgLayer>
                </a14:imgProps>
              </a:ext>
            </a:extLst>
          </a:blip>
          <a:srcRect l="17553" t="9719" r="15511" b="11830"/>
          <a:stretch/>
        </p:blipFill>
        <p:spPr>
          <a:xfrm>
            <a:off x="1006289" y="1070447"/>
            <a:ext cx="2693189" cy="1924281"/>
          </a:xfrm>
          <a:prstGeom prst="rect">
            <a:avLst/>
          </a:prstGeom>
          <a:noFill/>
          <a:ln>
            <a:noFill/>
          </a:ln>
        </p:spPr>
      </p:pic>
      <p:pic>
        <p:nvPicPr>
          <p:cNvPr id="6146" name="Picture 2" descr="Image result for camera focus circle">
            <a:extLst>
              <a:ext uri="{FF2B5EF4-FFF2-40B4-BE49-F238E27FC236}">
                <a16:creationId xmlns:a16="http://schemas.microsoft.com/office/drawing/2014/main" id="{814C90F9-602F-49FE-899D-1CDBFC13C973}"/>
              </a:ext>
            </a:extLst>
          </p:cNvPr>
          <p:cNvPicPr>
            <a:picLocks noChangeAspect="1" noChangeArrowheads="1"/>
          </p:cNvPicPr>
          <p:nvPr/>
        </p:nvPicPr>
        <p:blipFill>
          <a:blip r:embed="rId17" cstate="print">
            <a:duotone>
              <a:schemeClr val="accent5">
                <a:shade val="45000"/>
                <a:satMod val="135000"/>
              </a:schemeClr>
              <a:prstClr val="white"/>
            </a:duotone>
            <a:alphaModFix amt="50000"/>
            <a:extLst>
              <a:ext uri="{BEBA8EAE-BF5A-486C-A8C5-ECC9F3942E4B}">
                <a14:imgProps xmlns:a14="http://schemas.microsoft.com/office/drawing/2010/main">
                  <a14:imgLayer r:embed="rId18">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2149718" y="1829422"/>
            <a:ext cx="406330" cy="406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988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6FA941F2-A3C2-4747-890A-4E048D1448A2}"/>
              </a:ext>
            </a:extLst>
          </p:cNvPr>
          <p:cNvSpPr/>
          <p:nvPr/>
        </p:nvSpPr>
        <p:spPr>
          <a:xfrm flipH="1">
            <a:off x="1037293" y="1037712"/>
            <a:ext cx="2647733" cy="579398"/>
          </a:xfrm>
          <a:prstGeom prst="round2DiagRect">
            <a:avLst>
              <a:gd name="adj1" fmla="val 3887"/>
              <a:gd name="adj2" fmla="val 3455"/>
            </a:avLst>
          </a:prstGeom>
          <a:solidFill>
            <a:schemeClr val="accent1">
              <a:alpha val="21000"/>
            </a:schemeClr>
          </a:solidFill>
          <a:ln cap="rnd"/>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1100" dirty="0"/>
          </a:p>
        </p:txBody>
      </p:sp>
      <p:cxnSp>
        <p:nvCxnSpPr>
          <p:cNvPr id="4" name="Straight Connector 3">
            <a:extLst>
              <a:ext uri="{FF2B5EF4-FFF2-40B4-BE49-F238E27FC236}">
                <a16:creationId xmlns:a16="http://schemas.microsoft.com/office/drawing/2014/main" id="{05D50B85-2DF6-4D49-B5C0-2D8236E2735A}"/>
              </a:ext>
            </a:extLst>
          </p:cNvPr>
          <p:cNvCxnSpPr>
            <a:cxnSpLocks/>
            <a:stCxn id="7" idx="3"/>
          </p:cNvCxnSpPr>
          <p:nvPr/>
        </p:nvCxnSpPr>
        <p:spPr>
          <a:xfrm>
            <a:off x="2361159" y="1037712"/>
            <a:ext cx="0" cy="570254"/>
          </a:xfrm>
          <a:prstGeom prst="line">
            <a:avLst/>
          </a:prstGeom>
          <a:ln w="25400" cap="sq">
            <a:solidFill>
              <a:srgbClr val="688E19"/>
            </a:solidFill>
          </a:ln>
        </p:spPr>
        <p:style>
          <a:lnRef idx="1">
            <a:schemeClr val="accent1"/>
          </a:lnRef>
          <a:fillRef idx="0">
            <a:schemeClr val="accent1"/>
          </a:fillRef>
          <a:effectRef idx="0">
            <a:schemeClr val="accent1"/>
          </a:effectRef>
          <a:fontRef idx="minor">
            <a:schemeClr val="tx1"/>
          </a:fontRef>
        </p:style>
      </p:cxnSp>
      <p:pic>
        <p:nvPicPr>
          <p:cNvPr id="20" name="Picture 2" descr="galaxy s6 mockup">
            <a:extLst>
              <a:ext uri="{FF2B5EF4-FFF2-40B4-BE49-F238E27FC236}">
                <a16:creationId xmlns:a16="http://schemas.microsoft.com/office/drawing/2014/main" id="{33214B60-15F7-44F7-AF99-B9BF4AC88830}"/>
              </a:ext>
            </a:extLst>
          </p:cNvPr>
          <p:cNvPicPr>
            <a:picLocks noChangeAspect="1" noChangeArrowheads="1"/>
          </p:cNvPicPr>
          <p:nvPr>
            <p:custDataLst>
              <p:custData r:id="rId1"/>
            </p:custDataLst>
          </p:nvPr>
        </p:nvPicPr>
        <p:blipFill>
          <a:blip r:embed="rId3">
            <a:clrChange>
              <a:clrFrom>
                <a:srgbClr val="000000"/>
              </a:clrFrom>
              <a:clrTo>
                <a:srgbClr val="000000">
                  <a:alpha val="0"/>
                </a:srgbClr>
              </a:clrTo>
            </a:clrChange>
            <a:alphaModFix/>
            <a:extLst>
              <a:ext uri="{28A0092B-C50C-407E-A947-70E740481C1C}">
                <a14:useLocalDpi xmlns:a14="http://schemas.microsoft.com/office/drawing/2010/main" val="0"/>
              </a:ext>
            </a:extLst>
          </a:blip>
          <a:srcRect/>
          <a:stretch>
            <a:fillRect/>
          </a:stretch>
        </p:blipFill>
        <p:spPr bwMode="auto">
          <a:xfrm>
            <a:off x="-1987969" y="-813010"/>
            <a:ext cx="8484019" cy="8484019"/>
          </a:xfrm>
          <a:prstGeom prst="rect">
            <a:avLst/>
          </a:prstGeom>
          <a:noFill/>
          <a:extLst>
            <a:ext uri="{909E8E84-426E-40DD-AFC4-6F175D3DCCD1}">
              <a14:hiddenFill xmlns:a14="http://schemas.microsoft.com/office/drawing/2010/main">
                <a:solidFill>
                  <a:srgbClr val="FFFFFF"/>
                </a:solidFill>
              </a14:hiddenFill>
            </a:ext>
          </a:extLst>
        </p:spPr>
      </p:pic>
      <p:sp>
        <p:nvSpPr>
          <p:cNvPr id="47" name="Title 46">
            <a:extLst>
              <a:ext uri="{FF2B5EF4-FFF2-40B4-BE49-F238E27FC236}">
                <a16:creationId xmlns:a16="http://schemas.microsoft.com/office/drawing/2014/main" id="{BF6AFDFF-F463-4C9B-AB0F-27054971F1B2}"/>
              </a:ext>
            </a:extLst>
          </p:cNvPr>
          <p:cNvSpPr>
            <a:spLocks noGrp="1"/>
          </p:cNvSpPr>
          <p:nvPr>
            <p:ph type="title"/>
          </p:nvPr>
        </p:nvSpPr>
        <p:spPr>
          <a:xfrm>
            <a:off x="4525435" y="317728"/>
            <a:ext cx="4313765" cy="568098"/>
          </a:xfrm>
        </p:spPr>
        <p:txBody>
          <a:bodyPr>
            <a:noAutofit/>
          </a:bodyPr>
          <a:lstStyle/>
          <a:p>
            <a:r>
              <a:rPr lang="en-GB" sz="4800" dirty="0"/>
              <a:t>Stats Screen</a:t>
            </a:r>
            <a:endParaRPr lang="en-US" sz="4800" dirty="0"/>
          </a:p>
        </p:txBody>
      </p:sp>
      <p:sp>
        <p:nvSpPr>
          <p:cNvPr id="48" name="Text Placeholder 47">
            <a:extLst>
              <a:ext uri="{FF2B5EF4-FFF2-40B4-BE49-F238E27FC236}">
                <a16:creationId xmlns:a16="http://schemas.microsoft.com/office/drawing/2014/main" id="{4EAE706A-5CAB-4E29-B939-AA9A3A9B30C1}"/>
              </a:ext>
            </a:extLst>
          </p:cNvPr>
          <p:cNvSpPr>
            <a:spLocks noGrp="1"/>
          </p:cNvSpPr>
          <p:nvPr>
            <p:ph type="body" idx="1"/>
          </p:nvPr>
        </p:nvSpPr>
        <p:spPr>
          <a:xfrm>
            <a:off x="4525435" y="885826"/>
            <a:ext cx="5199590" cy="3889374"/>
          </a:xfrm>
        </p:spPr>
        <p:txBody>
          <a:bodyPr>
            <a:normAutofit fontScale="92500"/>
          </a:bodyPr>
          <a:lstStyle/>
          <a:p>
            <a:r>
              <a:rPr lang="en-GB" dirty="0"/>
              <a:t>The user can look at how many points they have collected during the week and </a:t>
            </a:r>
            <a:r>
              <a:rPr lang="en-GB" dirty="0">
                <a:solidFill>
                  <a:schemeClr val="tx1"/>
                </a:solidFill>
              </a:rPr>
              <a:t>all time stats </a:t>
            </a:r>
            <a:r>
              <a:rPr lang="en-GB" dirty="0"/>
              <a:t>by selecting each respective tab.</a:t>
            </a:r>
          </a:p>
          <a:p>
            <a:endParaRPr lang="en-GB" dirty="0"/>
          </a:p>
          <a:p>
            <a:r>
              <a:rPr lang="en-GB" dirty="0"/>
              <a:t>They can see how many points they have accumulated, how many things they have spotted, and their highest scoring spot along with the photo they have taken of that spot.</a:t>
            </a:r>
          </a:p>
          <a:p>
            <a:endParaRPr lang="en-GB" dirty="0"/>
          </a:p>
          <a:p>
            <a:r>
              <a:rPr lang="en-GB" dirty="0"/>
              <a:t>This also shows how many other people have also spotted this animal.</a:t>
            </a:r>
          </a:p>
          <a:p>
            <a:endParaRPr lang="en-US" dirty="0"/>
          </a:p>
        </p:txBody>
      </p:sp>
      <p:sp>
        <p:nvSpPr>
          <p:cNvPr id="5" name="Rectangle: Diagonal Corners Rounded 4">
            <a:extLst>
              <a:ext uri="{FF2B5EF4-FFF2-40B4-BE49-F238E27FC236}">
                <a16:creationId xmlns:a16="http://schemas.microsoft.com/office/drawing/2014/main" id="{27E31A97-ECB0-4A8B-84EC-A2E6F08D7369}"/>
              </a:ext>
            </a:extLst>
          </p:cNvPr>
          <p:cNvSpPr/>
          <p:nvPr/>
        </p:nvSpPr>
        <p:spPr>
          <a:xfrm flipH="1">
            <a:off x="1037293" y="1746226"/>
            <a:ext cx="2647733" cy="4156358"/>
          </a:xfrm>
          <a:prstGeom prst="round2DiagRect">
            <a:avLst>
              <a:gd name="adj1" fmla="val 3887"/>
              <a:gd name="adj2" fmla="val 3455"/>
            </a:avLst>
          </a:prstGeom>
          <a:solidFill>
            <a:schemeClr val="accent1">
              <a:alpha val="21000"/>
            </a:schemeClr>
          </a:solidFill>
          <a:ln cap="rnd"/>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i="1" u="sng" dirty="0"/>
              <a:t>Points</a:t>
            </a:r>
          </a:p>
          <a:p>
            <a:endParaRPr lang="en-GB" sz="1200" dirty="0"/>
          </a:p>
          <a:p>
            <a:pPr algn="ctr"/>
            <a:r>
              <a:rPr lang="en-GB" sz="1200" dirty="0"/>
              <a:t>2075 pts</a:t>
            </a:r>
          </a:p>
          <a:p>
            <a:endParaRPr lang="en-GB" sz="1200" dirty="0"/>
          </a:p>
          <a:p>
            <a:r>
              <a:rPr lang="en-GB" sz="1600" i="1" u="sng" dirty="0" err="1"/>
              <a:t>iSpys</a:t>
            </a:r>
            <a:endParaRPr lang="en-GB" sz="1400" i="1" u="sng" dirty="0"/>
          </a:p>
          <a:p>
            <a:endParaRPr lang="en-GB" sz="1100" dirty="0"/>
          </a:p>
          <a:p>
            <a:pPr algn="ctr"/>
            <a:r>
              <a:rPr lang="en-GB" sz="1200" dirty="0"/>
              <a:t>86</a:t>
            </a:r>
          </a:p>
          <a:p>
            <a:endParaRPr lang="en-GB" sz="1200" dirty="0"/>
          </a:p>
          <a:p>
            <a:r>
              <a:rPr lang="en-GB" sz="1600" i="1" u="sng" dirty="0"/>
              <a:t>Highest Scoring Spot</a:t>
            </a:r>
          </a:p>
          <a:p>
            <a:endParaRPr lang="en-GB" sz="500" dirty="0"/>
          </a:p>
          <a:p>
            <a:r>
              <a:rPr lang="en-GB" sz="1400" dirty="0"/>
              <a:t>White Bengal Tiger	</a:t>
            </a:r>
            <a:r>
              <a:rPr lang="en-GB" sz="1200" dirty="0"/>
              <a:t>200 pts</a:t>
            </a:r>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US" sz="600" dirty="0"/>
          </a:p>
          <a:p>
            <a:r>
              <a:rPr lang="en-US" sz="1200" dirty="0"/>
              <a:t>Date : 2/25/19	</a:t>
            </a:r>
            <a:r>
              <a:rPr lang="en-GB" sz="1200" i="1" dirty="0">
                <a:solidFill>
                  <a:schemeClr val="tx1"/>
                </a:solidFill>
              </a:rPr>
              <a:t>82 Spots</a:t>
            </a:r>
            <a:r>
              <a:rPr lang="en-US" sz="1200" dirty="0"/>
              <a:t>	</a:t>
            </a:r>
          </a:p>
          <a:p>
            <a:r>
              <a:rPr lang="en-US" sz="1200" dirty="0"/>
              <a:t>Time : 13:12</a:t>
            </a:r>
          </a:p>
          <a:p>
            <a:endParaRPr lang="en-GB" sz="1400" dirty="0"/>
          </a:p>
          <a:p>
            <a:pPr algn="ctr"/>
            <a:endParaRPr lang="en-GB" sz="1400" dirty="0"/>
          </a:p>
          <a:p>
            <a:endParaRPr lang="en-GB" sz="1100" dirty="0"/>
          </a:p>
        </p:txBody>
      </p:sp>
      <p:sp>
        <p:nvSpPr>
          <p:cNvPr id="10" name="Rectangle 9">
            <a:extLst>
              <a:ext uri="{FF2B5EF4-FFF2-40B4-BE49-F238E27FC236}">
                <a16:creationId xmlns:a16="http://schemas.microsoft.com/office/drawing/2014/main" id="{737E4904-278D-4C7B-B4F3-4A106F52857E}"/>
              </a:ext>
            </a:extLst>
          </p:cNvPr>
          <p:cNvSpPr/>
          <p:nvPr/>
        </p:nvSpPr>
        <p:spPr>
          <a:xfrm>
            <a:off x="2361159" y="1037712"/>
            <a:ext cx="1323851" cy="579398"/>
          </a:xfrm>
          <a:prstGeom prst="rect">
            <a:avLst/>
          </a:prstGeom>
          <a:solidFill>
            <a:schemeClr val="accent1">
              <a:alpha val="62000"/>
            </a:schemeClr>
          </a:solidFill>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3666E21-3B6B-45E3-80A2-8D237C547D27}"/>
              </a:ext>
            </a:extLst>
          </p:cNvPr>
          <p:cNvSpPr txBox="1"/>
          <p:nvPr/>
        </p:nvSpPr>
        <p:spPr>
          <a:xfrm>
            <a:off x="1037293" y="1152144"/>
            <a:ext cx="2647733" cy="369332"/>
          </a:xfrm>
          <a:prstGeom prst="rect">
            <a:avLst/>
          </a:prstGeom>
          <a:noFill/>
        </p:spPr>
        <p:txBody>
          <a:bodyPr wrap="square" rtlCol="0">
            <a:spAutoFit/>
          </a:bodyPr>
          <a:lstStyle/>
          <a:p>
            <a:pPr algn="ctr"/>
            <a:r>
              <a:rPr lang="en-GB" dirty="0"/>
              <a:t>Weekly		All Time</a:t>
            </a:r>
            <a:endParaRPr lang="en-US" dirty="0"/>
          </a:p>
        </p:txBody>
      </p:sp>
      <p:pic>
        <p:nvPicPr>
          <p:cNvPr id="11" name="Picture 10">
            <a:extLst>
              <a:ext uri="{FF2B5EF4-FFF2-40B4-BE49-F238E27FC236}">
                <a16:creationId xmlns:a16="http://schemas.microsoft.com/office/drawing/2014/main" id="{4DE31D3C-6A9F-465C-8005-78D1561B2879}"/>
              </a:ext>
            </a:extLst>
          </p:cNvPr>
          <p:cNvPicPr>
            <a:picLocks noChangeAspect="1"/>
          </p:cNvPicPr>
          <p:nvPr/>
        </p:nvPicPr>
        <p:blipFill>
          <a:blip r:embed="rId4"/>
          <a:stretch>
            <a:fillRect/>
          </a:stretch>
        </p:blipFill>
        <p:spPr>
          <a:xfrm>
            <a:off x="1076141" y="3939250"/>
            <a:ext cx="2520307" cy="1547150"/>
          </a:xfrm>
          <a:prstGeom prst="rect">
            <a:avLst/>
          </a:prstGeom>
          <a:effectLst>
            <a:softEdge rad="38100"/>
          </a:effectLst>
        </p:spPr>
      </p:pic>
      <p:grpSp>
        <p:nvGrpSpPr>
          <p:cNvPr id="15" name="Group 14">
            <a:extLst>
              <a:ext uri="{FF2B5EF4-FFF2-40B4-BE49-F238E27FC236}">
                <a16:creationId xmlns:a16="http://schemas.microsoft.com/office/drawing/2014/main" id="{6A9700C3-9667-49A6-9522-A25B4756A776}"/>
              </a:ext>
            </a:extLst>
          </p:cNvPr>
          <p:cNvGrpSpPr/>
          <p:nvPr/>
        </p:nvGrpSpPr>
        <p:grpSpPr>
          <a:xfrm>
            <a:off x="3273551" y="5495544"/>
            <a:ext cx="219457" cy="148504"/>
            <a:chOff x="7892493" y="3968717"/>
            <a:chExt cx="192881" cy="101217"/>
          </a:xfrm>
        </p:grpSpPr>
        <p:sp>
          <p:nvSpPr>
            <p:cNvPr id="16" name="Oval 15">
              <a:extLst>
                <a:ext uri="{FF2B5EF4-FFF2-40B4-BE49-F238E27FC236}">
                  <a16:creationId xmlns:a16="http://schemas.microsoft.com/office/drawing/2014/main" id="{F922A5CC-7072-49D9-A934-CCDC53618E8A}"/>
                </a:ext>
              </a:extLst>
            </p:cNvPr>
            <p:cNvSpPr/>
            <p:nvPr/>
          </p:nvSpPr>
          <p:spPr>
            <a:xfrm>
              <a:off x="7892493" y="3968718"/>
              <a:ext cx="192881" cy="101216"/>
            </a:xfrm>
            <a:prstGeom prst="ellipse">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descr="Cartoon Eye">
              <a:extLst>
                <a:ext uri="{FF2B5EF4-FFF2-40B4-BE49-F238E27FC236}">
                  <a16:creationId xmlns:a16="http://schemas.microsoft.com/office/drawing/2014/main" id="{4435D0D0-10C9-4E03-9B6A-BE81D56116DE}"/>
                </a:ext>
              </a:extLst>
            </p:cNvPr>
            <p:cNvPicPr>
              <a:picLocks noChangeAspect="1" noChangeArrowheads="1"/>
            </p:cNvPicPr>
            <p:nvPr/>
          </p:nvPicPr>
          <p:blipFill>
            <a:blip r:embed="rId5" cstate="print">
              <a:alphaModFix/>
              <a:extLst>
                <a:ext uri="{28A0092B-C50C-407E-A947-70E740481C1C}">
                  <a14:useLocalDpi xmlns:a14="http://schemas.microsoft.com/office/drawing/2010/main" val="0"/>
                </a:ext>
              </a:extLst>
            </a:blip>
            <a:srcRect/>
            <a:stretch>
              <a:fillRect/>
            </a:stretch>
          </p:blipFill>
          <p:spPr bwMode="auto">
            <a:xfrm>
              <a:off x="7892493" y="3968717"/>
              <a:ext cx="190500" cy="101216"/>
            </a:xfrm>
            <a:prstGeom prst="rect">
              <a:avLst/>
            </a:prstGeom>
            <a:noFill/>
          </p:spPr>
        </p:pic>
      </p:grpSp>
    </p:spTree>
    <p:extLst>
      <p:ext uri="{BB962C8B-B14F-4D97-AF65-F5344CB8AC3E}">
        <p14:creationId xmlns:p14="http://schemas.microsoft.com/office/powerpoint/2010/main" val="28748495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Diagonal Corners Rounded 26">
            <a:extLst>
              <a:ext uri="{FF2B5EF4-FFF2-40B4-BE49-F238E27FC236}">
                <a16:creationId xmlns:a16="http://schemas.microsoft.com/office/drawing/2014/main" id="{10E0B403-17F9-4D93-9311-3A657E75422D}"/>
              </a:ext>
            </a:extLst>
          </p:cNvPr>
          <p:cNvSpPr/>
          <p:nvPr/>
        </p:nvSpPr>
        <p:spPr>
          <a:xfrm flipH="1">
            <a:off x="1046434" y="5368513"/>
            <a:ext cx="2647733" cy="977423"/>
          </a:xfrm>
          <a:prstGeom prst="round2DiagRect">
            <a:avLst>
              <a:gd name="adj1" fmla="val 3887"/>
              <a:gd name="adj2" fmla="val 3455"/>
            </a:avLst>
          </a:prstGeom>
          <a:solidFill>
            <a:schemeClr val="accent1">
              <a:alpha val="21000"/>
            </a:schemeClr>
          </a:solidFill>
          <a:ln cap="rnd"/>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i="1" dirty="0"/>
              <a:t>Fred     	</a:t>
            </a:r>
            <a:r>
              <a:rPr lang="en-GB" sz="900" i="1" dirty="0"/>
              <a:t>1,873,005 Points</a:t>
            </a:r>
            <a:endParaRPr lang="en-GB" sz="800" i="1" dirty="0"/>
          </a:p>
          <a:p>
            <a:endParaRPr lang="en-GB" sz="800" i="1" dirty="0">
              <a:solidFill>
                <a:schemeClr val="tx1"/>
              </a:solidFill>
            </a:endParaRPr>
          </a:p>
          <a:p>
            <a:r>
              <a:rPr lang="en-GB" sz="800" i="1" dirty="0">
                <a:solidFill>
                  <a:schemeClr val="tx1"/>
                </a:solidFill>
              </a:rPr>
              <a:t>Crystal Cove, USA</a:t>
            </a:r>
          </a:p>
          <a:p>
            <a:endParaRPr lang="en-GB" sz="800" i="1" dirty="0">
              <a:solidFill>
                <a:schemeClr val="tx1"/>
              </a:solidFill>
            </a:endParaRPr>
          </a:p>
          <a:p>
            <a:r>
              <a:rPr lang="en-GB" sz="800" i="1" dirty="0">
                <a:solidFill>
                  <a:schemeClr val="tx1"/>
                </a:solidFill>
              </a:rPr>
              <a:t>Looks like we’ve got another mystery     </a:t>
            </a:r>
            <a:r>
              <a:rPr lang="en-GB" sz="900" i="1" dirty="0">
                <a:solidFill>
                  <a:schemeClr val="tx1"/>
                </a:solidFill>
              </a:rPr>
              <a:t>1</a:t>
            </a:r>
            <a:r>
              <a:rPr lang="en-GB" sz="800" i="1" dirty="0">
                <a:solidFill>
                  <a:schemeClr val="tx1"/>
                </a:solidFill>
              </a:rPr>
              <a:t>39,849</a:t>
            </a:r>
          </a:p>
          <a:p>
            <a:r>
              <a:rPr lang="en-GB" sz="800" i="1" dirty="0">
                <a:solidFill>
                  <a:schemeClr val="tx1"/>
                </a:solidFill>
              </a:rPr>
              <a:t>on our hands gang		</a:t>
            </a:r>
            <a:r>
              <a:rPr lang="en-GB" sz="900" dirty="0"/>
              <a:t>	</a:t>
            </a:r>
            <a:r>
              <a:rPr lang="en-GB" sz="800" dirty="0"/>
              <a:t>		</a:t>
            </a:r>
            <a:endParaRPr lang="en-GB" sz="300" i="1" dirty="0"/>
          </a:p>
        </p:txBody>
      </p:sp>
      <p:sp>
        <p:nvSpPr>
          <p:cNvPr id="39" name="Rectangle 38">
            <a:extLst>
              <a:ext uri="{FF2B5EF4-FFF2-40B4-BE49-F238E27FC236}">
                <a16:creationId xmlns:a16="http://schemas.microsoft.com/office/drawing/2014/main" id="{4BF80128-1906-4283-8273-95E7D171B0E2}"/>
              </a:ext>
            </a:extLst>
          </p:cNvPr>
          <p:cNvSpPr/>
          <p:nvPr/>
        </p:nvSpPr>
        <p:spPr>
          <a:xfrm>
            <a:off x="1046421" y="1688131"/>
            <a:ext cx="2647733" cy="830997"/>
          </a:xfrm>
          <a:prstGeom prst="rect">
            <a:avLst/>
          </a:prstGeom>
          <a:solidFill>
            <a:srgbClr val="FFDF00">
              <a:alpha val="23922"/>
            </a:srgbClr>
          </a:solidFill>
          <a:effectLst>
            <a:softEdge rad="31750"/>
          </a:effectLst>
        </p:spPr>
        <p:txBody>
          <a:bodyPr wrap="square" lIns="91440" tIns="45720" rIns="91440" bIns="45720">
            <a:spAutoFit/>
          </a:bodyPr>
          <a:lstStyle/>
          <a:p>
            <a:pPr algn="ctr"/>
            <a:r>
              <a:rPr lang="en-GB" sz="4800" b="1" i="1" dirty="0">
                <a:ln/>
                <a:gradFill>
                  <a:gsLst>
                    <a:gs pos="0">
                      <a:schemeClr val="accent1">
                        <a:lumMod val="5000"/>
                        <a:lumOff val="95000"/>
                        <a:alpha val="45000"/>
                      </a:schemeClr>
                    </a:gs>
                    <a:gs pos="49000">
                      <a:schemeClr val="accent3">
                        <a:lumMod val="75000"/>
                      </a:schemeClr>
                    </a:gs>
                    <a:gs pos="83000">
                      <a:schemeClr val="accent1">
                        <a:lumMod val="45000"/>
                        <a:lumOff val="55000"/>
                      </a:schemeClr>
                    </a:gs>
                    <a:gs pos="100000">
                      <a:schemeClr val="accent3"/>
                    </a:gs>
                  </a:gsLst>
                  <a:lin ang="5400000" scaled="1"/>
                </a:gradFill>
                <a:effectLst>
                  <a:outerShdw blurRad="88900" dir="3900000" sx="106000" sy="106000" algn="tl" rotWithShape="0">
                    <a:schemeClr val="dk1">
                      <a:lumMod val="50000"/>
                      <a:alpha val="37000"/>
                    </a:schemeClr>
                  </a:outerShdw>
                </a:effectLst>
              </a:rPr>
              <a:t>1st</a:t>
            </a:r>
            <a:endParaRPr lang="en-US" sz="6000" b="1" dirty="0">
              <a:ln/>
              <a:gradFill>
                <a:gsLst>
                  <a:gs pos="0">
                    <a:schemeClr val="accent1">
                      <a:lumMod val="5000"/>
                      <a:lumOff val="95000"/>
                      <a:alpha val="45000"/>
                    </a:schemeClr>
                  </a:gs>
                  <a:gs pos="49000">
                    <a:schemeClr val="accent3">
                      <a:lumMod val="75000"/>
                    </a:schemeClr>
                  </a:gs>
                  <a:gs pos="83000">
                    <a:schemeClr val="accent1">
                      <a:lumMod val="45000"/>
                      <a:lumOff val="55000"/>
                    </a:schemeClr>
                  </a:gs>
                  <a:gs pos="100000">
                    <a:schemeClr val="accent3"/>
                  </a:gs>
                </a:gsLst>
                <a:lin ang="5400000" scaled="1"/>
              </a:gradFill>
              <a:effectLst>
                <a:outerShdw blurRad="88900" dir="3900000" sx="106000" sy="106000" algn="tl" rotWithShape="0">
                  <a:schemeClr val="dk1">
                    <a:lumMod val="50000"/>
                    <a:alpha val="37000"/>
                  </a:schemeClr>
                </a:outerShdw>
              </a:effectLst>
            </a:endParaRPr>
          </a:p>
        </p:txBody>
      </p:sp>
      <p:sp>
        <p:nvSpPr>
          <p:cNvPr id="40" name="Rectangle 39">
            <a:extLst>
              <a:ext uri="{FF2B5EF4-FFF2-40B4-BE49-F238E27FC236}">
                <a16:creationId xmlns:a16="http://schemas.microsoft.com/office/drawing/2014/main" id="{A01466BB-44F2-4226-956F-61573AC1BC82}"/>
              </a:ext>
            </a:extLst>
          </p:cNvPr>
          <p:cNvSpPr/>
          <p:nvPr/>
        </p:nvSpPr>
        <p:spPr>
          <a:xfrm>
            <a:off x="1046420" y="2614629"/>
            <a:ext cx="2647733" cy="830997"/>
          </a:xfrm>
          <a:prstGeom prst="rect">
            <a:avLst/>
          </a:prstGeom>
          <a:solidFill>
            <a:schemeClr val="tx1">
              <a:lumMod val="65000"/>
              <a:alpha val="40000"/>
            </a:schemeClr>
          </a:solidFill>
          <a:effectLst>
            <a:softEdge rad="31750"/>
          </a:effectLst>
        </p:spPr>
        <p:txBody>
          <a:bodyPr wrap="square" lIns="91440" tIns="45720" rIns="91440" bIns="45720">
            <a:spAutoFit/>
          </a:bodyPr>
          <a:lstStyle/>
          <a:p>
            <a:pPr algn="ctr"/>
            <a:r>
              <a:rPr lang="en-GB" sz="4800" b="1" i="1" dirty="0">
                <a:ln/>
                <a:gradFill>
                  <a:gsLst>
                    <a:gs pos="0">
                      <a:schemeClr val="accent1">
                        <a:lumMod val="5000"/>
                        <a:lumOff val="95000"/>
                        <a:alpha val="45000"/>
                      </a:schemeClr>
                    </a:gs>
                    <a:gs pos="49000">
                      <a:srgbClr val="A5A5A5"/>
                    </a:gs>
                    <a:gs pos="83000">
                      <a:schemeClr val="tx1"/>
                    </a:gs>
                    <a:gs pos="100000">
                      <a:schemeClr val="tx2">
                        <a:lumMod val="75000"/>
                      </a:schemeClr>
                    </a:gs>
                  </a:gsLst>
                  <a:lin ang="5400000" scaled="1"/>
                </a:gradFill>
                <a:effectLst>
                  <a:outerShdw blurRad="88900" dir="3900000" sx="106000" sy="106000" algn="tl" rotWithShape="0">
                    <a:schemeClr val="dk1">
                      <a:lumMod val="50000"/>
                      <a:alpha val="37000"/>
                    </a:schemeClr>
                  </a:outerShdw>
                </a:effectLst>
              </a:rPr>
              <a:t>2nd</a:t>
            </a:r>
            <a:endParaRPr lang="en-US" sz="6000" b="1" dirty="0">
              <a:ln/>
              <a:gradFill>
                <a:gsLst>
                  <a:gs pos="0">
                    <a:schemeClr val="accent1">
                      <a:lumMod val="5000"/>
                      <a:lumOff val="95000"/>
                      <a:alpha val="45000"/>
                    </a:schemeClr>
                  </a:gs>
                  <a:gs pos="49000">
                    <a:srgbClr val="A5A5A5"/>
                  </a:gs>
                  <a:gs pos="83000">
                    <a:schemeClr val="tx1"/>
                  </a:gs>
                  <a:gs pos="100000">
                    <a:schemeClr val="tx2">
                      <a:lumMod val="75000"/>
                    </a:schemeClr>
                  </a:gs>
                </a:gsLst>
                <a:lin ang="5400000" scaled="1"/>
              </a:gradFill>
              <a:effectLst>
                <a:outerShdw blurRad="88900" dir="3900000" sx="106000" sy="106000" algn="tl" rotWithShape="0">
                  <a:schemeClr val="dk1">
                    <a:lumMod val="50000"/>
                    <a:alpha val="37000"/>
                  </a:schemeClr>
                </a:outerShdw>
              </a:effectLst>
            </a:endParaRPr>
          </a:p>
        </p:txBody>
      </p:sp>
      <p:sp>
        <p:nvSpPr>
          <p:cNvPr id="41" name="Rectangle 40">
            <a:extLst>
              <a:ext uri="{FF2B5EF4-FFF2-40B4-BE49-F238E27FC236}">
                <a16:creationId xmlns:a16="http://schemas.microsoft.com/office/drawing/2014/main" id="{550561D9-8164-42CE-8B6C-7245D79434F6}"/>
              </a:ext>
            </a:extLst>
          </p:cNvPr>
          <p:cNvSpPr/>
          <p:nvPr/>
        </p:nvSpPr>
        <p:spPr>
          <a:xfrm>
            <a:off x="1046420" y="3541623"/>
            <a:ext cx="2647733" cy="830997"/>
          </a:xfrm>
          <a:prstGeom prst="rect">
            <a:avLst/>
          </a:prstGeom>
          <a:solidFill>
            <a:srgbClr val="CD7F32">
              <a:alpha val="23922"/>
            </a:srgbClr>
          </a:solidFill>
          <a:effectLst>
            <a:softEdge rad="31750"/>
          </a:effectLst>
        </p:spPr>
        <p:txBody>
          <a:bodyPr wrap="square" lIns="91440" tIns="45720" rIns="91440" bIns="45720">
            <a:spAutoFit/>
          </a:bodyPr>
          <a:lstStyle/>
          <a:p>
            <a:pPr algn="ctr"/>
            <a:r>
              <a:rPr lang="en-GB" sz="4800" b="1" i="1" dirty="0">
                <a:ln/>
                <a:gradFill>
                  <a:gsLst>
                    <a:gs pos="0">
                      <a:schemeClr val="accent1">
                        <a:lumMod val="5000"/>
                        <a:lumOff val="95000"/>
                        <a:alpha val="45000"/>
                      </a:schemeClr>
                    </a:gs>
                    <a:gs pos="49000">
                      <a:srgbClr val="CD7F32"/>
                    </a:gs>
                    <a:gs pos="88000">
                      <a:schemeClr val="tx2">
                        <a:lumMod val="50000"/>
                      </a:schemeClr>
                    </a:gs>
                    <a:gs pos="90000">
                      <a:srgbClr val="CD7F32"/>
                    </a:gs>
                  </a:gsLst>
                  <a:lin ang="5400000" scaled="1"/>
                </a:gradFill>
                <a:effectLst>
                  <a:outerShdw blurRad="88900" dir="3900000" sx="106000" sy="106000" algn="tl" rotWithShape="0">
                    <a:schemeClr val="dk1">
                      <a:lumMod val="50000"/>
                      <a:alpha val="37000"/>
                    </a:schemeClr>
                  </a:outerShdw>
                </a:effectLst>
              </a:rPr>
              <a:t>3rd</a:t>
            </a:r>
            <a:endParaRPr lang="en-US" sz="6000" b="1" dirty="0">
              <a:ln/>
              <a:gradFill>
                <a:gsLst>
                  <a:gs pos="0">
                    <a:schemeClr val="accent1">
                      <a:lumMod val="5000"/>
                      <a:lumOff val="95000"/>
                      <a:alpha val="45000"/>
                    </a:schemeClr>
                  </a:gs>
                  <a:gs pos="49000">
                    <a:srgbClr val="CD7F32"/>
                  </a:gs>
                  <a:gs pos="88000">
                    <a:schemeClr val="tx2">
                      <a:lumMod val="50000"/>
                    </a:schemeClr>
                  </a:gs>
                  <a:gs pos="90000">
                    <a:srgbClr val="CD7F32"/>
                  </a:gs>
                </a:gsLst>
                <a:lin ang="5400000" scaled="1"/>
              </a:gradFill>
              <a:effectLst>
                <a:outerShdw blurRad="88900" dir="3900000" sx="106000" sy="106000" algn="tl" rotWithShape="0">
                  <a:schemeClr val="dk1">
                    <a:lumMod val="50000"/>
                    <a:alpha val="37000"/>
                  </a:schemeClr>
                </a:outerShdw>
              </a:effectLst>
            </a:endParaRPr>
          </a:p>
        </p:txBody>
      </p:sp>
      <p:sp>
        <p:nvSpPr>
          <p:cNvPr id="6" name="Rectangle: Diagonal Corners Rounded 5">
            <a:extLst>
              <a:ext uri="{FF2B5EF4-FFF2-40B4-BE49-F238E27FC236}">
                <a16:creationId xmlns:a16="http://schemas.microsoft.com/office/drawing/2014/main" id="{3DB8154C-6681-4AB1-BD24-C4B83D93A6DB}"/>
              </a:ext>
            </a:extLst>
          </p:cNvPr>
          <p:cNvSpPr/>
          <p:nvPr/>
        </p:nvSpPr>
        <p:spPr>
          <a:xfrm flipH="1">
            <a:off x="1046435" y="1673227"/>
            <a:ext cx="2647733" cy="860399"/>
          </a:xfrm>
          <a:prstGeom prst="round2DiagRect">
            <a:avLst>
              <a:gd name="adj1" fmla="val 3887"/>
              <a:gd name="adj2" fmla="val 3455"/>
            </a:avLst>
          </a:prstGeom>
          <a:solidFill>
            <a:schemeClr val="accent1">
              <a:alpha val="21000"/>
            </a:schemeClr>
          </a:solidFill>
          <a:ln cap="rnd"/>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i="1" dirty="0"/>
              <a:t>Steven     	</a:t>
            </a:r>
            <a:r>
              <a:rPr lang="en-GB" sz="900" i="1" dirty="0"/>
              <a:t>2,243,205 Points</a:t>
            </a:r>
            <a:endParaRPr lang="en-GB" sz="800" i="1" dirty="0"/>
          </a:p>
          <a:p>
            <a:endParaRPr lang="en-GB" sz="800" i="1" dirty="0">
              <a:solidFill>
                <a:schemeClr val="tx1"/>
              </a:solidFill>
            </a:endParaRPr>
          </a:p>
          <a:p>
            <a:r>
              <a:rPr lang="en-GB" sz="800" i="1" dirty="0">
                <a:solidFill>
                  <a:schemeClr val="tx1"/>
                </a:solidFill>
              </a:rPr>
              <a:t>Newcastle upon Tyne, UK</a:t>
            </a:r>
          </a:p>
          <a:p>
            <a:endParaRPr lang="en-GB" sz="800" i="1" dirty="0">
              <a:solidFill>
                <a:schemeClr val="tx1"/>
              </a:solidFill>
            </a:endParaRPr>
          </a:p>
          <a:p>
            <a:r>
              <a:rPr lang="en-GB" sz="800" i="1" dirty="0">
                <a:solidFill>
                  <a:schemeClr val="tx1"/>
                </a:solidFill>
              </a:rPr>
              <a:t>Probably found sleeping until 11am	</a:t>
            </a:r>
            <a:r>
              <a:rPr lang="en-GB" sz="1000" i="1" dirty="0">
                <a:solidFill>
                  <a:schemeClr val="tx1"/>
                </a:solidFill>
              </a:rPr>
              <a:t>1</a:t>
            </a:r>
            <a:r>
              <a:rPr lang="en-GB" sz="900" i="1" dirty="0">
                <a:solidFill>
                  <a:schemeClr val="tx1"/>
                </a:solidFill>
              </a:rPr>
              <a:t>62,106</a:t>
            </a:r>
            <a:r>
              <a:rPr lang="en-GB" sz="900" dirty="0"/>
              <a:t>	</a:t>
            </a:r>
            <a:r>
              <a:rPr lang="en-GB" sz="800" dirty="0"/>
              <a:t>		</a:t>
            </a:r>
            <a:endParaRPr lang="en-GB" sz="300" i="1" dirty="0"/>
          </a:p>
        </p:txBody>
      </p:sp>
      <p:grpSp>
        <p:nvGrpSpPr>
          <p:cNvPr id="7" name="Group 6">
            <a:extLst>
              <a:ext uri="{FF2B5EF4-FFF2-40B4-BE49-F238E27FC236}">
                <a16:creationId xmlns:a16="http://schemas.microsoft.com/office/drawing/2014/main" id="{E546B971-F40D-48A8-9B5B-2F0B685F0CA7}"/>
              </a:ext>
            </a:extLst>
          </p:cNvPr>
          <p:cNvGrpSpPr/>
          <p:nvPr/>
        </p:nvGrpSpPr>
        <p:grpSpPr>
          <a:xfrm>
            <a:off x="3456256" y="2342378"/>
            <a:ext cx="126480" cy="73232"/>
            <a:chOff x="7892493" y="3968717"/>
            <a:chExt cx="192881" cy="101217"/>
          </a:xfrm>
        </p:grpSpPr>
        <p:sp>
          <p:nvSpPr>
            <p:cNvPr id="8" name="Oval 7">
              <a:extLst>
                <a:ext uri="{FF2B5EF4-FFF2-40B4-BE49-F238E27FC236}">
                  <a16:creationId xmlns:a16="http://schemas.microsoft.com/office/drawing/2014/main" id="{87B1ECE7-E98E-44E3-B3CE-ADCA3B1E0399}"/>
                </a:ext>
              </a:extLst>
            </p:cNvPr>
            <p:cNvSpPr/>
            <p:nvPr/>
          </p:nvSpPr>
          <p:spPr>
            <a:xfrm>
              <a:off x="7892493" y="3968718"/>
              <a:ext cx="192881" cy="101216"/>
            </a:xfrm>
            <a:prstGeom prst="ellipse">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Cartoon Eye">
              <a:extLst>
                <a:ext uri="{FF2B5EF4-FFF2-40B4-BE49-F238E27FC236}">
                  <a16:creationId xmlns:a16="http://schemas.microsoft.com/office/drawing/2014/main" id="{BBAB6424-829F-472C-8F14-A44D2B70C96D}"/>
                </a:ext>
              </a:extLst>
            </p:cNvPr>
            <p:cNvPicPr>
              <a:picLocks noChangeAspect="1" noChangeArrowheads="1"/>
            </p:cNvPicPr>
            <p:nvPr/>
          </p:nvPicPr>
          <p:blipFill>
            <a:blip r:embed="rId3" cstate="print">
              <a:alphaModFix/>
              <a:extLst>
                <a:ext uri="{28A0092B-C50C-407E-A947-70E740481C1C}">
                  <a14:useLocalDpi xmlns:a14="http://schemas.microsoft.com/office/drawing/2010/main" val="0"/>
                </a:ext>
              </a:extLst>
            </a:blip>
            <a:srcRect/>
            <a:stretch>
              <a:fillRect/>
            </a:stretch>
          </p:blipFill>
          <p:spPr bwMode="auto">
            <a:xfrm>
              <a:off x="7892493" y="3968717"/>
              <a:ext cx="190500" cy="101216"/>
            </a:xfrm>
            <a:prstGeom prst="rect">
              <a:avLst/>
            </a:prstGeom>
            <a:noFill/>
          </p:spPr>
        </p:pic>
      </p:grpSp>
      <p:pic>
        <p:nvPicPr>
          <p:cNvPr id="10" name="Picture 2">
            <a:extLst>
              <a:ext uri="{FF2B5EF4-FFF2-40B4-BE49-F238E27FC236}">
                <a16:creationId xmlns:a16="http://schemas.microsoft.com/office/drawing/2014/main" id="{E17D7084-E1BE-4641-8969-5739A800008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001002" y="1746479"/>
            <a:ext cx="641258" cy="543552"/>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sp>
        <p:nvSpPr>
          <p:cNvPr id="47" name="Title 46">
            <a:extLst>
              <a:ext uri="{FF2B5EF4-FFF2-40B4-BE49-F238E27FC236}">
                <a16:creationId xmlns:a16="http://schemas.microsoft.com/office/drawing/2014/main" id="{BF6AFDFF-F463-4C9B-AB0F-27054971F1B2}"/>
              </a:ext>
            </a:extLst>
          </p:cNvPr>
          <p:cNvSpPr>
            <a:spLocks noGrp="1"/>
          </p:cNvSpPr>
          <p:nvPr>
            <p:ph type="title"/>
          </p:nvPr>
        </p:nvSpPr>
        <p:spPr>
          <a:xfrm>
            <a:off x="3043767" y="1031977"/>
            <a:ext cx="6237815" cy="568098"/>
          </a:xfrm>
        </p:spPr>
        <p:txBody>
          <a:bodyPr>
            <a:noAutofit/>
          </a:bodyPr>
          <a:lstStyle/>
          <a:p>
            <a:pPr algn="r"/>
            <a:r>
              <a:rPr lang="en-GB" sz="4800" dirty="0"/>
              <a:t>Leaderboard				Screen</a:t>
            </a:r>
            <a:endParaRPr lang="en-US" sz="4800" dirty="0"/>
          </a:p>
        </p:txBody>
      </p:sp>
      <p:sp>
        <p:nvSpPr>
          <p:cNvPr id="48" name="Text Placeholder 47">
            <a:extLst>
              <a:ext uri="{FF2B5EF4-FFF2-40B4-BE49-F238E27FC236}">
                <a16:creationId xmlns:a16="http://schemas.microsoft.com/office/drawing/2014/main" id="{4EAE706A-5CAB-4E29-B939-AA9A3A9B30C1}"/>
              </a:ext>
            </a:extLst>
          </p:cNvPr>
          <p:cNvSpPr>
            <a:spLocks noGrp="1"/>
          </p:cNvSpPr>
          <p:nvPr>
            <p:ph type="body" idx="1"/>
          </p:nvPr>
        </p:nvSpPr>
        <p:spPr>
          <a:xfrm>
            <a:off x="4515910" y="1600074"/>
            <a:ext cx="5567890" cy="4745861"/>
          </a:xfrm>
        </p:spPr>
        <p:txBody>
          <a:bodyPr>
            <a:normAutofit/>
          </a:bodyPr>
          <a:lstStyle/>
          <a:p>
            <a:r>
              <a:rPr lang="en-GB" dirty="0"/>
              <a:t>The user can compare their score against others around the world, or locally with friends and other users in their area.</a:t>
            </a:r>
          </a:p>
          <a:p>
            <a:endParaRPr lang="en-GB" dirty="0"/>
          </a:p>
          <a:p>
            <a:r>
              <a:rPr lang="en-GB" dirty="0"/>
              <a:t>The profile pictures would either be their Facebook profile picture or the default images.</a:t>
            </a:r>
          </a:p>
          <a:p>
            <a:endParaRPr lang="en-GB" dirty="0"/>
          </a:p>
          <a:p>
            <a:r>
              <a:rPr lang="en-GB" dirty="0"/>
              <a:t>It shows their total points , how many they have spotted, their location, first name and a tagline that they can set themselves.</a:t>
            </a:r>
          </a:p>
          <a:p>
            <a:endParaRPr lang="en-GB" dirty="0"/>
          </a:p>
          <a:p>
            <a:endParaRPr lang="en-GB" dirty="0"/>
          </a:p>
          <a:p>
            <a:endParaRPr lang="en-GB" dirty="0"/>
          </a:p>
          <a:p>
            <a:endParaRPr lang="en-GB" dirty="0"/>
          </a:p>
          <a:p>
            <a:endParaRPr lang="en-US" dirty="0"/>
          </a:p>
        </p:txBody>
      </p:sp>
      <p:sp>
        <p:nvSpPr>
          <p:cNvPr id="11" name="Rectangle: Diagonal Corners Rounded 10">
            <a:extLst>
              <a:ext uri="{FF2B5EF4-FFF2-40B4-BE49-F238E27FC236}">
                <a16:creationId xmlns:a16="http://schemas.microsoft.com/office/drawing/2014/main" id="{A77C8BD9-F254-4D5C-BE26-EA7AB52A5AD5}"/>
              </a:ext>
            </a:extLst>
          </p:cNvPr>
          <p:cNvSpPr/>
          <p:nvPr/>
        </p:nvSpPr>
        <p:spPr>
          <a:xfrm flipH="1">
            <a:off x="1046435" y="2595503"/>
            <a:ext cx="2647733" cy="860399"/>
          </a:xfrm>
          <a:prstGeom prst="round2DiagRect">
            <a:avLst>
              <a:gd name="adj1" fmla="val 3887"/>
              <a:gd name="adj2" fmla="val 3455"/>
            </a:avLst>
          </a:prstGeom>
          <a:solidFill>
            <a:schemeClr val="accent1">
              <a:alpha val="21000"/>
            </a:schemeClr>
          </a:solidFill>
          <a:ln cap="rnd"/>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i="1" dirty="0"/>
              <a:t>Jess     	</a:t>
            </a:r>
            <a:r>
              <a:rPr lang="en-GB" sz="900" i="1" dirty="0"/>
              <a:t>2,112,310 Points</a:t>
            </a:r>
            <a:endParaRPr lang="en-GB" sz="800" i="1" dirty="0"/>
          </a:p>
          <a:p>
            <a:endParaRPr lang="en-GB" sz="800" i="1" dirty="0">
              <a:solidFill>
                <a:schemeClr val="tx1"/>
              </a:solidFill>
            </a:endParaRPr>
          </a:p>
          <a:p>
            <a:r>
              <a:rPr lang="en-GB" sz="800" i="1" dirty="0">
                <a:solidFill>
                  <a:schemeClr val="tx1"/>
                </a:solidFill>
              </a:rPr>
              <a:t>York, UK</a:t>
            </a:r>
          </a:p>
          <a:p>
            <a:endParaRPr lang="en-GB" sz="800" i="1" dirty="0">
              <a:solidFill>
                <a:schemeClr val="tx1"/>
              </a:solidFill>
            </a:endParaRPr>
          </a:p>
          <a:p>
            <a:r>
              <a:rPr lang="en-GB" sz="800" i="1" dirty="0">
                <a:solidFill>
                  <a:schemeClr val="tx1"/>
                </a:solidFill>
              </a:rPr>
              <a:t>“I like trains”			</a:t>
            </a:r>
            <a:r>
              <a:rPr lang="en-GB" sz="1000" i="1" dirty="0">
                <a:solidFill>
                  <a:schemeClr val="tx1"/>
                </a:solidFill>
              </a:rPr>
              <a:t>1</a:t>
            </a:r>
            <a:r>
              <a:rPr lang="en-GB" sz="900" i="1" dirty="0">
                <a:solidFill>
                  <a:schemeClr val="tx1"/>
                </a:solidFill>
              </a:rPr>
              <a:t>54,182</a:t>
            </a:r>
            <a:r>
              <a:rPr lang="en-GB" sz="900" dirty="0"/>
              <a:t>	</a:t>
            </a:r>
            <a:r>
              <a:rPr lang="en-GB" sz="800" dirty="0"/>
              <a:t>		</a:t>
            </a:r>
            <a:endParaRPr lang="en-GB" sz="300" i="1" dirty="0"/>
          </a:p>
        </p:txBody>
      </p:sp>
      <p:grpSp>
        <p:nvGrpSpPr>
          <p:cNvPr id="12" name="Group 11">
            <a:extLst>
              <a:ext uri="{FF2B5EF4-FFF2-40B4-BE49-F238E27FC236}">
                <a16:creationId xmlns:a16="http://schemas.microsoft.com/office/drawing/2014/main" id="{57F7014E-CC2D-4BBE-8D97-73879EC5DD15}"/>
              </a:ext>
            </a:extLst>
          </p:cNvPr>
          <p:cNvGrpSpPr/>
          <p:nvPr/>
        </p:nvGrpSpPr>
        <p:grpSpPr>
          <a:xfrm>
            <a:off x="3456256" y="3264654"/>
            <a:ext cx="126480" cy="73232"/>
            <a:chOff x="7892493" y="3968717"/>
            <a:chExt cx="192881" cy="101217"/>
          </a:xfrm>
        </p:grpSpPr>
        <p:sp>
          <p:nvSpPr>
            <p:cNvPr id="13" name="Oval 12">
              <a:extLst>
                <a:ext uri="{FF2B5EF4-FFF2-40B4-BE49-F238E27FC236}">
                  <a16:creationId xmlns:a16="http://schemas.microsoft.com/office/drawing/2014/main" id="{3ADEBE60-FC0E-4AD3-9BA1-E5E793319F2E}"/>
                </a:ext>
              </a:extLst>
            </p:cNvPr>
            <p:cNvSpPr/>
            <p:nvPr/>
          </p:nvSpPr>
          <p:spPr>
            <a:xfrm>
              <a:off x="7892493" y="3968718"/>
              <a:ext cx="192881" cy="101216"/>
            </a:xfrm>
            <a:prstGeom prst="ellipse">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artoon Eye">
              <a:extLst>
                <a:ext uri="{FF2B5EF4-FFF2-40B4-BE49-F238E27FC236}">
                  <a16:creationId xmlns:a16="http://schemas.microsoft.com/office/drawing/2014/main" id="{A8C704E8-3771-4B02-B388-D3408E4BED54}"/>
                </a:ext>
              </a:extLst>
            </p:cNvPr>
            <p:cNvPicPr>
              <a:picLocks noChangeAspect="1" noChangeArrowheads="1"/>
            </p:cNvPicPr>
            <p:nvPr/>
          </p:nvPicPr>
          <p:blipFill>
            <a:blip r:embed="rId3" cstate="print">
              <a:alphaModFix/>
              <a:extLst>
                <a:ext uri="{28A0092B-C50C-407E-A947-70E740481C1C}">
                  <a14:useLocalDpi xmlns:a14="http://schemas.microsoft.com/office/drawing/2010/main" val="0"/>
                </a:ext>
              </a:extLst>
            </a:blip>
            <a:srcRect/>
            <a:stretch>
              <a:fillRect/>
            </a:stretch>
          </p:blipFill>
          <p:spPr bwMode="auto">
            <a:xfrm>
              <a:off x="7892493" y="3968717"/>
              <a:ext cx="190500" cy="101216"/>
            </a:xfrm>
            <a:prstGeom prst="rect">
              <a:avLst/>
            </a:prstGeom>
            <a:noFill/>
          </p:spPr>
        </p:pic>
      </p:grpSp>
      <p:sp>
        <p:nvSpPr>
          <p:cNvPr id="16" name="Rectangle: Diagonal Corners Rounded 15">
            <a:extLst>
              <a:ext uri="{FF2B5EF4-FFF2-40B4-BE49-F238E27FC236}">
                <a16:creationId xmlns:a16="http://schemas.microsoft.com/office/drawing/2014/main" id="{AF8E1A34-E27D-4D6B-8D5D-181F127691B0}"/>
              </a:ext>
            </a:extLst>
          </p:cNvPr>
          <p:cNvSpPr/>
          <p:nvPr/>
        </p:nvSpPr>
        <p:spPr>
          <a:xfrm flipH="1">
            <a:off x="1046435" y="3517779"/>
            <a:ext cx="2647733" cy="860399"/>
          </a:xfrm>
          <a:prstGeom prst="round2DiagRect">
            <a:avLst>
              <a:gd name="adj1" fmla="val 3887"/>
              <a:gd name="adj2" fmla="val 3455"/>
            </a:avLst>
          </a:prstGeom>
          <a:solidFill>
            <a:schemeClr val="accent1">
              <a:alpha val="21000"/>
            </a:schemeClr>
          </a:solidFill>
          <a:ln cap="rnd"/>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i="1" dirty="0"/>
              <a:t>Velma     	</a:t>
            </a:r>
            <a:r>
              <a:rPr lang="en-GB" sz="900" i="1" dirty="0"/>
              <a:t>1,995,185 Points</a:t>
            </a:r>
            <a:endParaRPr lang="en-GB" sz="800" i="1" dirty="0"/>
          </a:p>
          <a:p>
            <a:endParaRPr lang="en-GB" sz="800" i="1" dirty="0">
              <a:solidFill>
                <a:schemeClr val="tx1"/>
              </a:solidFill>
            </a:endParaRPr>
          </a:p>
          <a:p>
            <a:r>
              <a:rPr lang="en-GB" sz="800" i="1" dirty="0">
                <a:solidFill>
                  <a:schemeClr val="tx1"/>
                </a:solidFill>
              </a:rPr>
              <a:t>Crystal Cove, USA</a:t>
            </a:r>
          </a:p>
          <a:p>
            <a:endParaRPr lang="en-GB" sz="800" i="1" dirty="0">
              <a:solidFill>
                <a:schemeClr val="tx1"/>
              </a:solidFill>
            </a:endParaRPr>
          </a:p>
          <a:p>
            <a:r>
              <a:rPr lang="en-GB" sz="800" i="1" dirty="0">
                <a:solidFill>
                  <a:schemeClr val="tx1"/>
                </a:solidFill>
              </a:rPr>
              <a:t>Jinkies!				</a:t>
            </a:r>
            <a:r>
              <a:rPr lang="en-GB" sz="1000" i="1" dirty="0">
                <a:solidFill>
                  <a:schemeClr val="tx1"/>
                </a:solidFill>
              </a:rPr>
              <a:t>1</a:t>
            </a:r>
            <a:r>
              <a:rPr lang="en-GB" sz="900" i="1" dirty="0">
                <a:solidFill>
                  <a:schemeClr val="tx1"/>
                </a:solidFill>
              </a:rPr>
              <a:t>41,421</a:t>
            </a:r>
            <a:r>
              <a:rPr lang="en-GB" sz="900" dirty="0"/>
              <a:t>	</a:t>
            </a:r>
            <a:r>
              <a:rPr lang="en-GB" sz="800" dirty="0"/>
              <a:t>		</a:t>
            </a:r>
            <a:endParaRPr lang="en-GB" sz="300" i="1" dirty="0"/>
          </a:p>
        </p:txBody>
      </p:sp>
      <p:grpSp>
        <p:nvGrpSpPr>
          <p:cNvPr id="17" name="Group 16">
            <a:extLst>
              <a:ext uri="{FF2B5EF4-FFF2-40B4-BE49-F238E27FC236}">
                <a16:creationId xmlns:a16="http://schemas.microsoft.com/office/drawing/2014/main" id="{083CAAB0-880E-49CC-99CD-ECFE9EA41B18}"/>
              </a:ext>
            </a:extLst>
          </p:cNvPr>
          <p:cNvGrpSpPr/>
          <p:nvPr/>
        </p:nvGrpSpPr>
        <p:grpSpPr>
          <a:xfrm>
            <a:off x="3456256" y="4186930"/>
            <a:ext cx="126480" cy="73232"/>
            <a:chOff x="7892493" y="3968717"/>
            <a:chExt cx="192881" cy="101217"/>
          </a:xfrm>
        </p:grpSpPr>
        <p:sp>
          <p:nvSpPr>
            <p:cNvPr id="18" name="Oval 17">
              <a:extLst>
                <a:ext uri="{FF2B5EF4-FFF2-40B4-BE49-F238E27FC236}">
                  <a16:creationId xmlns:a16="http://schemas.microsoft.com/office/drawing/2014/main" id="{D18CEFEE-0680-4BA9-807E-EC20A2A5E38E}"/>
                </a:ext>
              </a:extLst>
            </p:cNvPr>
            <p:cNvSpPr/>
            <p:nvPr/>
          </p:nvSpPr>
          <p:spPr>
            <a:xfrm>
              <a:off x="7892493" y="3968718"/>
              <a:ext cx="192881" cy="101216"/>
            </a:xfrm>
            <a:prstGeom prst="ellipse">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2" descr="Cartoon Eye">
              <a:extLst>
                <a:ext uri="{FF2B5EF4-FFF2-40B4-BE49-F238E27FC236}">
                  <a16:creationId xmlns:a16="http://schemas.microsoft.com/office/drawing/2014/main" id="{D2ADD32D-C64F-4DCE-A5AC-B54F6F9F9EC4}"/>
                </a:ext>
              </a:extLst>
            </p:cNvPr>
            <p:cNvPicPr>
              <a:picLocks noChangeAspect="1" noChangeArrowheads="1"/>
            </p:cNvPicPr>
            <p:nvPr/>
          </p:nvPicPr>
          <p:blipFill>
            <a:blip r:embed="rId3" cstate="print">
              <a:alphaModFix/>
              <a:extLst>
                <a:ext uri="{28A0092B-C50C-407E-A947-70E740481C1C}">
                  <a14:useLocalDpi xmlns:a14="http://schemas.microsoft.com/office/drawing/2010/main" val="0"/>
                </a:ext>
              </a:extLst>
            </a:blip>
            <a:srcRect/>
            <a:stretch>
              <a:fillRect/>
            </a:stretch>
          </p:blipFill>
          <p:spPr bwMode="auto">
            <a:xfrm>
              <a:off x="7892493" y="3968717"/>
              <a:ext cx="190500" cy="101216"/>
            </a:xfrm>
            <a:prstGeom prst="rect">
              <a:avLst/>
            </a:prstGeom>
            <a:noFill/>
          </p:spPr>
        </p:pic>
      </p:grpSp>
      <p:sp>
        <p:nvSpPr>
          <p:cNvPr id="22" name="Rectangle: Diagonal Corners Rounded 21">
            <a:extLst>
              <a:ext uri="{FF2B5EF4-FFF2-40B4-BE49-F238E27FC236}">
                <a16:creationId xmlns:a16="http://schemas.microsoft.com/office/drawing/2014/main" id="{EE605BB0-E39C-4893-A6A6-7D257CF4A5D2}"/>
              </a:ext>
            </a:extLst>
          </p:cNvPr>
          <p:cNvSpPr/>
          <p:nvPr/>
        </p:nvSpPr>
        <p:spPr>
          <a:xfrm flipH="1">
            <a:off x="1046435" y="4443146"/>
            <a:ext cx="2647733" cy="860399"/>
          </a:xfrm>
          <a:prstGeom prst="round2DiagRect">
            <a:avLst>
              <a:gd name="adj1" fmla="val 3887"/>
              <a:gd name="adj2" fmla="val 3455"/>
            </a:avLst>
          </a:prstGeom>
          <a:solidFill>
            <a:schemeClr val="accent1">
              <a:alpha val="21000"/>
            </a:schemeClr>
          </a:solidFill>
          <a:ln cap="rnd"/>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i="1" dirty="0" err="1"/>
              <a:t>Norville</a:t>
            </a:r>
            <a:r>
              <a:rPr lang="en-GB" sz="1400" i="1" dirty="0"/>
              <a:t>     	</a:t>
            </a:r>
            <a:r>
              <a:rPr lang="en-GB" sz="900" i="1" dirty="0"/>
              <a:t>1,888,220 Points</a:t>
            </a:r>
            <a:endParaRPr lang="en-GB" sz="800" i="1" dirty="0"/>
          </a:p>
          <a:p>
            <a:endParaRPr lang="en-GB" sz="800" i="1" dirty="0">
              <a:solidFill>
                <a:schemeClr val="tx1"/>
              </a:solidFill>
            </a:endParaRPr>
          </a:p>
          <a:p>
            <a:r>
              <a:rPr lang="en-GB" sz="800" i="1" dirty="0">
                <a:solidFill>
                  <a:schemeClr val="tx1"/>
                </a:solidFill>
              </a:rPr>
              <a:t>Crystal Cove, USA</a:t>
            </a:r>
          </a:p>
          <a:p>
            <a:endParaRPr lang="en-GB" sz="800" i="1" dirty="0">
              <a:solidFill>
                <a:schemeClr val="tx1"/>
              </a:solidFill>
            </a:endParaRPr>
          </a:p>
          <a:p>
            <a:r>
              <a:rPr lang="en-GB" sz="800" i="1" dirty="0" err="1">
                <a:solidFill>
                  <a:schemeClr val="tx1"/>
                </a:solidFill>
              </a:rPr>
              <a:t>Zoinks</a:t>
            </a:r>
            <a:r>
              <a:rPr lang="en-GB" sz="800" i="1" dirty="0">
                <a:solidFill>
                  <a:schemeClr val="tx1"/>
                </a:solidFill>
              </a:rPr>
              <a:t>!!				</a:t>
            </a:r>
            <a:r>
              <a:rPr lang="en-GB" sz="1000" i="1" dirty="0">
                <a:solidFill>
                  <a:schemeClr val="tx1"/>
                </a:solidFill>
              </a:rPr>
              <a:t>1</a:t>
            </a:r>
            <a:r>
              <a:rPr lang="en-GB" sz="900" i="1" dirty="0">
                <a:solidFill>
                  <a:schemeClr val="tx1"/>
                </a:solidFill>
              </a:rPr>
              <a:t>40,276</a:t>
            </a:r>
            <a:r>
              <a:rPr lang="en-GB" sz="900" dirty="0"/>
              <a:t>	</a:t>
            </a:r>
            <a:r>
              <a:rPr lang="en-GB" sz="800" dirty="0"/>
              <a:t>		</a:t>
            </a:r>
            <a:endParaRPr lang="en-GB" sz="300" i="1" dirty="0"/>
          </a:p>
        </p:txBody>
      </p:sp>
      <p:grpSp>
        <p:nvGrpSpPr>
          <p:cNvPr id="23" name="Group 22">
            <a:extLst>
              <a:ext uri="{FF2B5EF4-FFF2-40B4-BE49-F238E27FC236}">
                <a16:creationId xmlns:a16="http://schemas.microsoft.com/office/drawing/2014/main" id="{68FF02F9-1301-4CE9-8272-21AFBD00722A}"/>
              </a:ext>
            </a:extLst>
          </p:cNvPr>
          <p:cNvGrpSpPr/>
          <p:nvPr/>
        </p:nvGrpSpPr>
        <p:grpSpPr>
          <a:xfrm>
            <a:off x="3456256" y="5112297"/>
            <a:ext cx="126480" cy="73232"/>
            <a:chOff x="7892493" y="3968717"/>
            <a:chExt cx="192881" cy="101217"/>
          </a:xfrm>
        </p:grpSpPr>
        <p:sp>
          <p:nvSpPr>
            <p:cNvPr id="24" name="Oval 23">
              <a:extLst>
                <a:ext uri="{FF2B5EF4-FFF2-40B4-BE49-F238E27FC236}">
                  <a16:creationId xmlns:a16="http://schemas.microsoft.com/office/drawing/2014/main" id="{0CAAE79F-DB9E-42AF-871B-3C8EEFBAB5D7}"/>
                </a:ext>
              </a:extLst>
            </p:cNvPr>
            <p:cNvSpPr/>
            <p:nvPr/>
          </p:nvSpPr>
          <p:spPr>
            <a:xfrm>
              <a:off x="7892493" y="3968718"/>
              <a:ext cx="192881" cy="101216"/>
            </a:xfrm>
            <a:prstGeom prst="ellipse">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descr="Cartoon Eye">
              <a:extLst>
                <a:ext uri="{FF2B5EF4-FFF2-40B4-BE49-F238E27FC236}">
                  <a16:creationId xmlns:a16="http://schemas.microsoft.com/office/drawing/2014/main" id="{162506CA-EC13-4FCC-8B1F-967A7EB123FC}"/>
                </a:ext>
              </a:extLst>
            </p:cNvPr>
            <p:cNvPicPr>
              <a:picLocks noChangeAspect="1" noChangeArrowheads="1"/>
            </p:cNvPicPr>
            <p:nvPr/>
          </p:nvPicPr>
          <p:blipFill>
            <a:blip r:embed="rId3" cstate="print">
              <a:alphaModFix/>
              <a:extLst>
                <a:ext uri="{28A0092B-C50C-407E-A947-70E740481C1C}">
                  <a14:useLocalDpi xmlns:a14="http://schemas.microsoft.com/office/drawing/2010/main" val="0"/>
                </a:ext>
              </a:extLst>
            </a:blip>
            <a:srcRect/>
            <a:stretch>
              <a:fillRect/>
            </a:stretch>
          </p:blipFill>
          <p:spPr bwMode="auto">
            <a:xfrm>
              <a:off x="7892493" y="3968717"/>
              <a:ext cx="190500" cy="101216"/>
            </a:xfrm>
            <a:prstGeom prst="rect">
              <a:avLst/>
            </a:prstGeom>
            <a:noFill/>
          </p:spPr>
        </p:pic>
      </p:grpSp>
      <p:pic>
        <p:nvPicPr>
          <p:cNvPr id="26" name="Picture 2">
            <a:extLst>
              <a:ext uri="{FF2B5EF4-FFF2-40B4-BE49-F238E27FC236}">
                <a16:creationId xmlns:a16="http://schemas.microsoft.com/office/drawing/2014/main" id="{E8E7B3A2-9584-44F8-9BDB-3D6DA2FC83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001002" y="4488966"/>
            <a:ext cx="641258" cy="543552"/>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05AACC6A-6F68-489B-9192-2D4D506CE4B5}"/>
              </a:ext>
            </a:extLst>
          </p:cNvPr>
          <p:cNvGrpSpPr/>
          <p:nvPr/>
        </p:nvGrpSpPr>
        <p:grpSpPr>
          <a:xfrm>
            <a:off x="3462127" y="6042062"/>
            <a:ext cx="126480" cy="73232"/>
            <a:chOff x="7892493" y="3968717"/>
            <a:chExt cx="192881" cy="101217"/>
          </a:xfrm>
        </p:grpSpPr>
        <p:sp>
          <p:nvSpPr>
            <p:cNvPr id="29" name="Oval 28">
              <a:extLst>
                <a:ext uri="{FF2B5EF4-FFF2-40B4-BE49-F238E27FC236}">
                  <a16:creationId xmlns:a16="http://schemas.microsoft.com/office/drawing/2014/main" id="{64DC415B-E803-4BB5-97BF-3AE0BE1C5755}"/>
                </a:ext>
              </a:extLst>
            </p:cNvPr>
            <p:cNvSpPr/>
            <p:nvPr/>
          </p:nvSpPr>
          <p:spPr>
            <a:xfrm>
              <a:off x="7892493" y="3968718"/>
              <a:ext cx="192881" cy="101216"/>
            </a:xfrm>
            <a:prstGeom prst="ellipse">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 descr="Cartoon Eye">
              <a:extLst>
                <a:ext uri="{FF2B5EF4-FFF2-40B4-BE49-F238E27FC236}">
                  <a16:creationId xmlns:a16="http://schemas.microsoft.com/office/drawing/2014/main" id="{E0398C45-72AF-4624-997A-7C4839E3AE59}"/>
                </a:ext>
              </a:extLst>
            </p:cNvPr>
            <p:cNvPicPr>
              <a:picLocks noChangeAspect="1" noChangeArrowheads="1"/>
            </p:cNvPicPr>
            <p:nvPr/>
          </p:nvPicPr>
          <p:blipFill>
            <a:blip r:embed="rId3" cstate="print">
              <a:alphaModFix/>
              <a:extLst>
                <a:ext uri="{28A0092B-C50C-407E-A947-70E740481C1C}">
                  <a14:useLocalDpi xmlns:a14="http://schemas.microsoft.com/office/drawing/2010/main" val="0"/>
                </a:ext>
              </a:extLst>
            </a:blip>
            <a:srcRect/>
            <a:stretch>
              <a:fillRect/>
            </a:stretch>
          </p:blipFill>
          <p:spPr bwMode="auto">
            <a:xfrm>
              <a:off x="7892493" y="3968717"/>
              <a:ext cx="190500" cy="101216"/>
            </a:xfrm>
            <a:prstGeom prst="rect">
              <a:avLst/>
            </a:prstGeom>
            <a:noFill/>
          </p:spPr>
        </p:pic>
      </p:grpSp>
      <p:pic>
        <p:nvPicPr>
          <p:cNvPr id="31" name="Picture 2">
            <a:extLst>
              <a:ext uri="{FF2B5EF4-FFF2-40B4-BE49-F238E27FC236}">
                <a16:creationId xmlns:a16="http://schemas.microsoft.com/office/drawing/2014/main" id="{F489281A-FFE1-40CD-BBC1-26CF233F6C8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001002" y="5414333"/>
            <a:ext cx="641258" cy="543552"/>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sp>
        <p:nvSpPr>
          <p:cNvPr id="32" name="Rectangle: Diagonal Corners Rounded 31">
            <a:extLst>
              <a:ext uri="{FF2B5EF4-FFF2-40B4-BE49-F238E27FC236}">
                <a16:creationId xmlns:a16="http://schemas.microsoft.com/office/drawing/2014/main" id="{72CE4694-24F6-4029-BBFF-893DB4ABF811}"/>
              </a:ext>
            </a:extLst>
          </p:cNvPr>
          <p:cNvSpPr/>
          <p:nvPr/>
        </p:nvSpPr>
        <p:spPr>
          <a:xfrm flipH="1">
            <a:off x="1037293" y="1037712"/>
            <a:ext cx="2647733" cy="579398"/>
          </a:xfrm>
          <a:prstGeom prst="round2DiagRect">
            <a:avLst>
              <a:gd name="adj1" fmla="val 3887"/>
              <a:gd name="adj2" fmla="val 3455"/>
            </a:avLst>
          </a:prstGeom>
          <a:solidFill>
            <a:schemeClr val="accent1">
              <a:alpha val="21000"/>
            </a:schemeClr>
          </a:solidFill>
          <a:ln cap="rnd"/>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1100" dirty="0"/>
          </a:p>
        </p:txBody>
      </p:sp>
      <p:cxnSp>
        <p:nvCxnSpPr>
          <p:cNvPr id="33" name="Straight Connector 32">
            <a:extLst>
              <a:ext uri="{FF2B5EF4-FFF2-40B4-BE49-F238E27FC236}">
                <a16:creationId xmlns:a16="http://schemas.microsoft.com/office/drawing/2014/main" id="{D20EF83C-57CF-4618-A8A0-43BAAB7DC28C}"/>
              </a:ext>
            </a:extLst>
          </p:cNvPr>
          <p:cNvCxnSpPr>
            <a:cxnSpLocks/>
            <a:stCxn id="32" idx="3"/>
          </p:cNvCxnSpPr>
          <p:nvPr/>
        </p:nvCxnSpPr>
        <p:spPr>
          <a:xfrm>
            <a:off x="2361159" y="1037712"/>
            <a:ext cx="0" cy="570254"/>
          </a:xfrm>
          <a:prstGeom prst="line">
            <a:avLst/>
          </a:prstGeom>
          <a:ln w="25400" cap="sq">
            <a:solidFill>
              <a:srgbClr val="688E19"/>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685F017D-9188-4960-A84A-6902D027101D}"/>
              </a:ext>
            </a:extLst>
          </p:cNvPr>
          <p:cNvSpPr/>
          <p:nvPr/>
        </p:nvSpPr>
        <p:spPr>
          <a:xfrm>
            <a:off x="1037293" y="1028568"/>
            <a:ext cx="1323851" cy="579398"/>
          </a:xfrm>
          <a:prstGeom prst="rect">
            <a:avLst/>
          </a:prstGeom>
          <a:solidFill>
            <a:schemeClr val="accent1">
              <a:alpha val="62000"/>
            </a:schemeClr>
          </a:solidFill>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CD7294BE-AA34-49BB-B104-4E8EF418E08B}"/>
              </a:ext>
            </a:extLst>
          </p:cNvPr>
          <p:cNvSpPr txBox="1"/>
          <p:nvPr/>
        </p:nvSpPr>
        <p:spPr>
          <a:xfrm>
            <a:off x="1037293" y="1152144"/>
            <a:ext cx="2647733" cy="369332"/>
          </a:xfrm>
          <a:prstGeom prst="rect">
            <a:avLst/>
          </a:prstGeom>
          <a:noFill/>
        </p:spPr>
        <p:txBody>
          <a:bodyPr wrap="square" rtlCol="0">
            <a:spAutoFit/>
          </a:bodyPr>
          <a:lstStyle/>
          <a:p>
            <a:pPr algn="ctr"/>
            <a:r>
              <a:rPr lang="en-GB" dirty="0"/>
              <a:t>World		Local</a:t>
            </a:r>
            <a:endParaRPr lang="en-US" dirty="0"/>
          </a:p>
        </p:txBody>
      </p:sp>
      <p:grpSp>
        <p:nvGrpSpPr>
          <p:cNvPr id="36" name="Group 35">
            <a:extLst>
              <a:ext uri="{FF2B5EF4-FFF2-40B4-BE49-F238E27FC236}">
                <a16:creationId xmlns:a16="http://schemas.microsoft.com/office/drawing/2014/main" id="{AC68E13D-858F-4A44-AAAE-E278E4DAF86C}"/>
              </a:ext>
            </a:extLst>
          </p:cNvPr>
          <p:cNvGrpSpPr/>
          <p:nvPr/>
        </p:nvGrpSpPr>
        <p:grpSpPr>
          <a:xfrm>
            <a:off x="2990990" y="2666843"/>
            <a:ext cx="651270" cy="543552"/>
            <a:chOff x="8640324" y="3992896"/>
            <a:chExt cx="651270" cy="543552"/>
          </a:xfrm>
        </p:grpSpPr>
        <p:pic>
          <p:nvPicPr>
            <p:cNvPr id="21" name="Picture 2">
              <a:extLst>
                <a:ext uri="{FF2B5EF4-FFF2-40B4-BE49-F238E27FC236}">
                  <a16:creationId xmlns:a16="http://schemas.microsoft.com/office/drawing/2014/main" id="{B3F8E8BE-C2EB-4212-BB55-848CF95C1F9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640324" y="3992896"/>
              <a:ext cx="641258" cy="543552"/>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AF9981E-A9C4-41A6-BD7F-0D8CEE4B63C7}"/>
                </a:ext>
              </a:extLst>
            </p:cNvPr>
            <p:cNvPicPr>
              <a:picLocks noChangeAspect="1"/>
            </p:cNvPicPr>
            <p:nvPr/>
          </p:nvPicPr>
          <p:blipFill rotWithShape="1">
            <a:blip r:embed="rId5">
              <a:clrChange>
                <a:clrFrom>
                  <a:srgbClr val="FFFFFF"/>
                </a:clrFrom>
                <a:clrTo>
                  <a:srgbClr val="FFFFFF">
                    <a:alpha val="0"/>
                  </a:srgbClr>
                </a:clrTo>
              </a:clrChange>
            </a:blip>
            <a:srcRect t="1" b="32381"/>
            <a:stretch/>
          </p:blipFill>
          <p:spPr>
            <a:xfrm>
              <a:off x="8650336" y="4011183"/>
              <a:ext cx="641258" cy="361437"/>
            </a:xfrm>
            <a:prstGeom prst="rect">
              <a:avLst/>
            </a:prstGeom>
          </p:spPr>
        </p:pic>
      </p:grpSp>
      <p:grpSp>
        <p:nvGrpSpPr>
          <p:cNvPr id="45" name="Group 44">
            <a:extLst>
              <a:ext uri="{FF2B5EF4-FFF2-40B4-BE49-F238E27FC236}">
                <a16:creationId xmlns:a16="http://schemas.microsoft.com/office/drawing/2014/main" id="{DAF1B45A-3993-4A95-BDC0-E2DE2E1E91E7}"/>
              </a:ext>
            </a:extLst>
          </p:cNvPr>
          <p:cNvGrpSpPr/>
          <p:nvPr/>
        </p:nvGrpSpPr>
        <p:grpSpPr>
          <a:xfrm>
            <a:off x="2987717" y="3606316"/>
            <a:ext cx="651270" cy="543552"/>
            <a:chOff x="8640324" y="3992896"/>
            <a:chExt cx="651270" cy="543552"/>
          </a:xfrm>
        </p:grpSpPr>
        <p:pic>
          <p:nvPicPr>
            <p:cNvPr id="46" name="Picture 2">
              <a:extLst>
                <a:ext uri="{FF2B5EF4-FFF2-40B4-BE49-F238E27FC236}">
                  <a16:creationId xmlns:a16="http://schemas.microsoft.com/office/drawing/2014/main" id="{4F38D377-8FEE-4E97-87E9-8D489EAA7E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640324" y="3992896"/>
              <a:ext cx="641258" cy="543552"/>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C1F7D650-DB67-4EE5-86C4-9DBE03BFB799}"/>
                </a:ext>
              </a:extLst>
            </p:cNvPr>
            <p:cNvPicPr>
              <a:picLocks noChangeAspect="1"/>
            </p:cNvPicPr>
            <p:nvPr/>
          </p:nvPicPr>
          <p:blipFill rotWithShape="1">
            <a:blip r:embed="rId5">
              <a:clrChange>
                <a:clrFrom>
                  <a:srgbClr val="FFFFFF"/>
                </a:clrFrom>
                <a:clrTo>
                  <a:srgbClr val="FFFFFF">
                    <a:alpha val="0"/>
                  </a:srgbClr>
                </a:clrTo>
              </a:clrChange>
            </a:blip>
            <a:srcRect t="1" b="32381"/>
            <a:stretch/>
          </p:blipFill>
          <p:spPr>
            <a:xfrm>
              <a:off x="8650336" y="4011183"/>
              <a:ext cx="641258" cy="361437"/>
            </a:xfrm>
            <a:prstGeom prst="rect">
              <a:avLst/>
            </a:prstGeom>
          </p:spPr>
        </p:pic>
      </p:grpSp>
      <p:pic>
        <p:nvPicPr>
          <p:cNvPr id="20" name="Picture 2" descr="galaxy s6 mockup">
            <a:extLst>
              <a:ext uri="{FF2B5EF4-FFF2-40B4-BE49-F238E27FC236}">
                <a16:creationId xmlns:a16="http://schemas.microsoft.com/office/drawing/2014/main" id="{33214B60-15F7-44F7-AF99-B9BF4AC88830}"/>
              </a:ext>
            </a:extLst>
          </p:cNvPr>
          <p:cNvPicPr>
            <a:picLocks noChangeAspect="1" noChangeArrowheads="1"/>
          </p:cNvPicPr>
          <p:nvPr>
            <p:custDataLst>
              <p:custData r:id="rId1"/>
            </p:custDataLst>
          </p:nvPr>
        </p:nvPicPr>
        <p:blipFill>
          <a:blip r:embed="rId6">
            <a:clrChange>
              <a:clrFrom>
                <a:srgbClr val="000000"/>
              </a:clrFrom>
              <a:clrTo>
                <a:srgbClr val="000000">
                  <a:alpha val="0"/>
                </a:srgbClr>
              </a:clrTo>
            </a:clrChange>
            <a:alphaModFix/>
            <a:extLst>
              <a:ext uri="{28A0092B-C50C-407E-A947-70E740481C1C}">
                <a14:useLocalDpi xmlns:a14="http://schemas.microsoft.com/office/drawing/2010/main" val="0"/>
              </a:ext>
            </a:extLst>
          </a:blip>
          <a:srcRect/>
          <a:stretch>
            <a:fillRect/>
          </a:stretch>
        </p:blipFill>
        <p:spPr bwMode="auto">
          <a:xfrm>
            <a:off x="-1987969" y="-813010"/>
            <a:ext cx="8484019" cy="8484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782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err="1"/>
              <a:t>iSpy</a:t>
            </a:r>
            <a:r>
              <a:rPr lang="en-GB" dirty="0"/>
              <a:t> App</a:t>
            </a:r>
          </a:p>
        </p:txBody>
      </p:sp>
      <p:sp>
        <p:nvSpPr>
          <p:cNvPr id="3" name="Subtitle 2"/>
          <p:cNvSpPr>
            <a:spLocks noGrp="1"/>
          </p:cNvSpPr>
          <p:nvPr>
            <p:ph type="subTitle" idx="1"/>
          </p:nvPr>
        </p:nvSpPr>
        <p:spPr/>
        <p:txBody>
          <a:bodyPr/>
          <a:lstStyle/>
          <a:p>
            <a:r>
              <a:rPr lang="en-GB" dirty="0"/>
              <a:t>Personas</a:t>
            </a:r>
          </a:p>
        </p:txBody>
      </p:sp>
    </p:spTree>
    <p:extLst>
      <p:ext uri="{BB962C8B-B14F-4D97-AF65-F5344CB8AC3E}">
        <p14:creationId xmlns:p14="http://schemas.microsoft.com/office/powerpoint/2010/main" val="20278261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ADAB95A-A8FB-4562-8EF4-801CAED761E3}"/>
              </a:ext>
            </a:extLst>
          </p:cNvPr>
          <p:cNvSpPr>
            <a:spLocks noGrp="1"/>
          </p:cNvSpPr>
          <p:nvPr>
            <p:ph type="title"/>
          </p:nvPr>
        </p:nvSpPr>
        <p:spPr>
          <a:xfrm>
            <a:off x="63500" y="111891"/>
            <a:ext cx="8596668" cy="774597"/>
          </a:xfrm>
        </p:spPr>
        <p:txBody>
          <a:bodyPr/>
          <a:lstStyle/>
          <a:p>
            <a:r>
              <a:rPr lang="en-GB" dirty="0"/>
              <a:t>Angela Rigby</a:t>
            </a:r>
            <a:endParaRPr lang="en-US" dirty="0"/>
          </a:p>
        </p:txBody>
      </p:sp>
      <p:sp>
        <p:nvSpPr>
          <p:cNvPr id="10" name="Text Placeholder 9">
            <a:extLst>
              <a:ext uri="{FF2B5EF4-FFF2-40B4-BE49-F238E27FC236}">
                <a16:creationId xmlns:a16="http://schemas.microsoft.com/office/drawing/2014/main" id="{977EC818-A635-4A2C-99AB-DB5A698652BF}"/>
              </a:ext>
            </a:extLst>
          </p:cNvPr>
          <p:cNvSpPr>
            <a:spLocks noGrp="1"/>
          </p:cNvSpPr>
          <p:nvPr>
            <p:ph type="body" idx="1"/>
          </p:nvPr>
        </p:nvSpPr>
        <p:spPr>
          <a:xfrm>
            <a:off x="159810" y="886488"/>
            <a:ext cx="8596668" cy="1513914"/>
          </a:xfrm>
        </p:spPr>
        <p:txBody>
          <a:bodyPr>
            <a:normAutofit lnSpcReduction="10000"/>
          </a:bodyPr>
          <a:lstStyle/>
          <a:p>
            <a:r>
              <a:rPr lang="en-GB" dirty="0"/>
              <a:t>Occupation : School Teacher (Primary)</a:t>
            </a:r>
          </a:p>
          <a:p>
            <a:r>
              <a:rPr lang="en-GB" dirty="0"/>
              <a:t>Gender : Female</a:t>
            </a:r>
          </a:p>
          <a:p>
            <a:r>
              <a:rPr lang="en-GB" dirty="0"/>
              <a:t>Age : 26 </a:t>
            </a:r>
          </a:p>
          <a:p>
            <a:r>
              <a:rPr lang="en-US" dirty="0"/>
              <a:t>Locale : York, England</a:t>
            </a:r>
          </a:p>
          <a:p>
            <a:endParaRPr lang="en-US" dirty="0"/>
          </a:p>
        </p:txBody>
      </p:sp>
      <p:sp>
        <p:nvSpPr>
          <p:cNvPr id="11" name="Rectangle 10">
            <a:extLst>
              <a:ext uri="{FF2B5EF4-FFF2-40B4-BE49-F238E27FC236}">
                <a16:creationId xmlns:a16="http://schemas.microsoft.com/office/drawing/2014/main" id="{ECA9201F-91BB-468E-A54E-B6F0AB271906}"/>
              </a:ext>
            </a:extLst>
          </p:cNvPr>
          <p:cNvSpPr/>
          <p:nvPr/>
        </p:nvSpPr>
        <p:spPr>
          <a:xfrm>
            <a:off x="6606804" y="157980"/>
            <a:ext cx="2523270" cy="2228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61CE886F-819F-48DA-854E-D6A9846A8ABD}"/>
              </a:ext>
            </a:extLst>
          </p:cNvPr>
          <p:cNvCxnSpPr>
            <a:cxnSpLocks/>
          </p:cNvCxnSpPr>
          <p:nvPr/>
        </p:nvCxnSpPr>
        <p:spPr>
          <a:xfrm>
            <a:off x="63500" y="2470150"/>
            <a:ext cx="9172575" cy="9525"/>
          </a:xfrm>
          <a:prstGeom prst="line">
            <a:avLst/>
          </a:prstGeom>
          <a:ln w="38100" cap="sq"/>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44A9E3C-ACE9-4B00-BD02-3F1D60B8BAA2}"/>
              </a:ext>
            </a:extLst>
          </p:cNvPr>
          <p:cNvCxnSpPr>
            <a:cxnSpLocks/>
          </p:cNvCxnSpPr>
          <p:nvPr/>
        </p:nvCxnSpPr>
        <p:spPr>
          <a:xfrm>
            <a:off x="6505410" y="71760"/>
            <a:ext cx="0" cy="2400300"/>
          </a:xfrm>
          <a:prstGeom prst="line">
            <a:avLst/>
          </a:prstGeom>
          <a:ln w="38100" cap="sq"/>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022024C-70A6-4A59-AE13-B5B4E08E993A}"/>
              </a:ext>
            </a:extLst>
          </p:cNvPr>
          <p:cNvCxnSpPr>
            <a:cxnSpLocks/>
          </p:cNvCxnSpPr>
          <p:nvPr/>
        </p:nvCxnSpPr>
        <p:spPr>
          <a:xfrm>
            <a:off x="9236075" y="72255"/>
            <a:ext cx="0" cy="2400300"/>
          </a:xfrm>
          <a:prstGeom prst="line">
            <a:avLst/>
          </a:prstGeom>
          <a:ln w="38100" cap="sq"/>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E437094-7A86-4125-A6F5-6D435160C3DF}"/>
              </a:ext>
            </a:extLst>
          </p:cNvPr>
          <p:cNvCxnSpPr>
            <a:cxnSpLocks/>
          </p:cNvCxnSpPr>
          <p:nvPr/>
        </p:nvCxnSpPr>
        <p:spPr>
          <a:xfrm>
            <a:off x="82550" y="69850"/>
            <a:ext cx="9153525" cy="0"/>
          </a:xfrm>
          <a:prstGeom prst="line">
            <a:avLst/>
          </a:prstGeom>
          <a:ln w="38100" cap="sq"/>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8C76976-C067-48F9-92E5-18EC5FF6A034}"/>
              </a:ext>
            </a:extLst>
          </p:cNvPr>
          <p:cNvCxnSpPr>
            <a:cxnSpLocks/>
          </p:cNvCxnSpPr>
          <p:nvPr/>
        </p:nvCxnSpPr>
        <p:spPr>
          <a:xfrm>
            <a:off x="63500" y="69850"/>
            <a:ext cx="0" cy="2400300"/>
          </a:xfrm>
          <a:prstGeom prst="line">
            <a:avLst/>
          </a:prstGeom>
          <a:ln w="38100" cap="sq"/>
        </p:spPr>
        <p:style>
          <a:lnRef idx="1">
            <a:schemeClr val="accent1"/>
          </a:lnRef>
          <a:fillRef idx="0">
            <a:schemeClr val="accent1"/>
          </a:fillRef>
          <a:effectRef idx="0">
            <a:schemeClr val="accent1"/>
          </a:effectRef>
          <a:fontRef idx="minor">
            <a:schemeClr val="tx1"/>
          </a:fontRef>
        </p:style>
      </p:cxnSp>
      <p:pic>
        <p:nvPicPr>
          <p:cNvPr id="15" name="Picture 4" descr="nature forest outdoor person people girl woman hiking photography adventure looking summer vacation female love heart portrait model young spring red space park holiday lady tourism lifestyle leisure healthy facial expression season smiling smile activity caucasian colour face eyes fun happy women eye skin beauty day active emotion adult photo shoot portrait photography"/>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898" t="2531" r="23463" b="5280"/>
          <a:stretch/>
        </p:blipFill>
        <p:spPr bwMode="auto">
          <a:xfrm>
            <a:off x="6715480" y="250825"/>
            <a:ext cx="2310525" cy="2038350"/>
          </a:xfrm>
          <a:prstGeom prst="rect">
            <a:avLst/>
          </a:prstGeom>
          <a:noFill/>
          <a:extLst>
            <a:ext uri="{909E8E84-426E-40DD-AFC4-6F175D3DCCD1}">
              <a14:hiddenFill xmlns:a14="http://schemas.microsoft.com/office/drawing/2010/main">
                <a:solidFill>
                  <a:srgbClr val="FFFFFF"/>
                </a:solidFill>
              </a14:hiddenFill>
            </a:ext>
          </a:extLst>
        </p:spPr>
      </p:pic>
      <p:sp>
        <p:nvSpPr>
          <p:cNvPr id="12" name="Isosceles Triangle 11">
            <a:extLst>
              <a:ext uri="{FF2B5EF4-FFF2-40B4-BE49-F238E27FC236}">
                <a16:creationId xmlns:a16="http://schemas.microsoft.com/office/drawing/2014/main" id="{51455CB2-0269-4D14-87AD-7012354B4445}"/>
              </a:ext>
            </a:extLst>
          </p:cNvPr>
          <p:cNvSpPr/>
          <p:nvPr/>
        </p:nvSpPr>
        <p:spPr>
          <a:xfrm>
            <a:off x="454106" y="6134100"/>
            <a:ext cx="1981200" cy="368300"/>
          </a:xfrm>
          <a:prstGeom prst="triangle">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724F0955-267D-490C-8FE2-272F98EE9B09}"/>
              </a:ext>
            </a:extLst>
          </p:cNvPr>
          <p:cNvSpPr/>
          <p:nvPr/>
        </p:nvSpPr>
        <p:spPr>
          <a:xfrm>
            <a:off x="2721029" y="6134100"/>
            <a:ext cx="1981200" cy="368300"/>
          </a:xfrm>
          <a:prstGeom prst="triangle">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78939A0F-C451-4BD7-AC2A-8A87FC3A1037}"/>
              </a:ext>
            </a:extLst>
          </p:cNvPr>
          <p:cNvSpPr/>
          <p:nvPr/>
        </p:nvSpPr>
        <p:spPr>
          <a:xfrm>
            <a:off x="4987952" y="6134100"/>
            <a:ext cx="1981200" cy="368300"/>
          </a:xfrm>
          <a:prstGeom prst="triangle">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922E8F25-3AF5-4A03-9B19-32F0AEF2BD09}"/>
              </a:ext>
            </a:extLst>
          </p:cNvPr>
          <p:cNvSpPr/>
          <p:nvPr/>
        </p:nvSpPr>
        <p:spPr>
          <a:xfrm>
            <a:off x="7254875" y="6134100"/>
            <a:ext cx="1981200" cy="368300"/>
          </a:xfrm>
          <a:prstGeom prst="triangle">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descr="Fir tree">
            <a:extLst>
              <a:ext uri="{FF2B5EF4-FFF2-40B4-BE49-F238E27FC236}">
                <a16:creationId xmlns:a16="http://schemas.microsoft.com/office/drawing/2014/main" id="{E9FAC1D6-5A58-4625-9D14-0B723595E8D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666666" y="5958812"/>
            <a:ext cx="594388" cy="594388"/>
          </a:xfrm>
          <a:prstGeom prst="rect">
            <a:avLst/>
          </a:prstGeom>
        </p:spPr>
      </p:pic>
      <p:sp>
        <p:nvSpPr>
          <p:cNvPr id="21" name="TextBox 20">
            <a:extLst>
              <a:ext uri="{FF2B5EF4-FFF2-40B4-BE49-F238E27FC236}">
                <a16:creationId xmlns:a16="http://schemas.microsoft.com/office/drawing/2014/main" id="{2D7D37F6-85CB-4286-A124-3E5D95225AF0}"/>
              </a:ext>
            </a:extLst>
          </p:cNvPr>
          <p:cNvSpPr txBox="1"/>
          <p:nvPr/>
        </p:nvSpPr>
        <p:spPr>
          <a:xfrm>
            <a:off x="454106" y="5676900"/>
            <a:ext cx="8781969" cy="381000"/>
          </a:xfrm>
          <a:prstGeom prst="rect">
            <a:avLst/>
          </a:prstGeom>
          <a:noFill/>
        </p:spPr>
        <p:txBody>
          <a:bodyPr wrap="square" rtlCol="0">
            <a:spAutoFit/>
          </a:bodyPr>
          <a:lstStyle/>
          <a:p>
            <a:r>
              <a:rPr lang="en-GB" dirty="0"/>
              <a:t>Outdoors			Mobile use			Free time			Budget		</a:t>
            </a:r>
            <a:endParaRPr lang="en-US" dirty="0"/>
          </a:p>
        </p:txBody>
      </p:sp>
      <p:pic>
        <p:nvPicPr>
          <p:cNvPr id="22" name="Graphic 21" descr="Smart Phone">
            <a:extLst>
              <a:ext uri="{FF2B5EF4-FFF2-40B4-BE49-F238E27FC236}">
                <a16:creationId xmlns:a16="http://schemas.microsoft.com/office/drawing/2014/main" id="{FEDE0701-BF93-4B06-983F-BD55F1CC2F8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10800000">
            <a:off x="3083199" y="5958812"/>
            <a:ext cx="594388" cy="594388"/>
          </a:xfrm>
          <a:prstGeom prst="rect">
            <a:avLst/>
          </a:prstGeom>
        </p:spPr>
      </p:pic>
      <p:pic>
        <p:nvPicPr>
          <p:cNvPr id="23" name="Graphic 22" descr="Stopwatch">
            <a:extLst>
              <a:ext uri="{FF2B5EF4-FFF2-40B4-BE49-F238E27FC236}">
                <a16:creationId xmlns:a16="http://schemas.microsoft.com/office/drawing/2014/main" id="{2F3FF211-4524-4512-AE10-EBEF43D403E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4948112" y="5971512"/>
            <a:ext cx="594388" cy="594388"/>
          </a:xfrm>
          <a:prstGeom prst="rect">
            <a:avLst/>
          </a:prstGeom>
        </p:spPr>
      </p:pic>
      <p:pic>
        <p:nvPicPr>
          <p:cNvPr id="24" name="Graphic 23" descr="Coins">
            <a:extLst>
              <a:ext uri="{FF2B5EF4-FFF2-40B4-BE49-F238E27FC236}">
                <a16:creationId xmlns:a16="http://schemas.microsoft.com/office/drawing/2014/main" id="{0C5885FC-2D32-4E4F-A788-AEC17F1DAB1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7651087" y="5989306"/>
            <a:ext cx="594388" cy="594388"/>
          </a:xfrm>
          <a:prstGeom prst="rect">
            <a:avLst/>
          </a:prstGeom>
        </p:spPr>
      </p:pic>
      <p:sp>
        <p:nvSpPr>
          <p:cNvPr id="25" name="TextBox 24">
            <a:extLst>
              <a:ext uri="{FF2B5EF4-FFF2-40B4-BE49-F238E27FC236}">
                <a16:creationId xmlns:a16="http://schemas.microsoft.com/office/drawing/2014/main" id="{315C2E44-7536-4C12-A2AC-211EA21C3859}"/>
              </a:ext>
            </a:extLst>
          </p:cNvPr>
          <p:cNvSpPr txBox="1"/>
          <p:nvPr/>
        </p:nvSpPr>
        <p:spPr>
          <a:xfrm>
            <a:off x="308028" y="2667272"/>
            <a:ext cx="9359847" cy="2862322"/>
          </a:xfrm>
          <a:prstGeom prst="rect">
            <a:avLst/>
          </a:prstGeom>
          <a:noFill/>
        </p:spPr>
        <p:txBody>
          <a:bodyPr wrap="square" rtlCol="0">
            <a:spAutoFit/>
          </a:bodyPr>
          <a:lstStyle/>
          <a:p>
            <a:r>
              <a:rPr lang="en-GB" dirty="0"/>
              <a:t>Angela is a primary school teacher and enjoys the outdoors, she likes to take her students on nature </a:t>
            </a:r>
            <a:r>
              <a:rPr lang="en-GB" dirty="0" smtClean="0"/>
              <a:t>walks</a:t>
            </a:r>
            <a:r>
              <a:rPr lang="en-GB" dirty="0" smtClean="0"/>
              <a:t>, and is keen to get them involved and learning about the things they may be spotting during these nature walks. Her students age ranges from 8-11 years old.</a:t>
            </a:r>
          </a:p>
          <a:p>
            <a:endParaRPr lang="en-GB" dirty="0"/>
          </a:p>
          <a:p>
            <a:r>
              <a:rPr lang="en-GB" dirty="0" smtClean="0"/>
              <a:t>At the moment Angela produces sheets to print out of animals that she thinks may be spotted for her students, these get ruined or lost easily, especially when weather is bad.</a:t>
            </a:r>
          </a:p>
          <a:p>
            <a:endParaRPr lang="en-GB" dirty="0"/>
          </a:p>
          <a:p>
            <a:r>
              <a:rPr lang="en-US" u="sng" dirty="0" smtClean="0"/>
              <a:t>Hobbies</a:t>
            </a:r>
            <a:r>
              <a:rPr lang="en-US" dirty="0" smtClean="0"/>
              <a:t> </a:t>
            </a:r>
            <a:endParaRPr lang="en-US" dirty="0"/>
          </a:p>
          <a:p>
            <a:r>
              <a:rPr lang="en-US" dirty="0"/>
              <a:t>Mountain Climbing, Photography, Arts and Crafts</a:t>
            </a:r>
          </a:p>
        </p:txBody>
      </p:sp>
      <p:grpSp>
        <p:nvGrpSpPr>
          <p:cNvPr id="36" name="Group 35">
            <a:extLst>
              <a:ext uri="{FF2B5EF4-FFF2-40B4-BE49-F238E27FC236}">
                <a16:creationId xmlns:a16="http://schemas.microsoft.com/office/drawing/2014/main" id="{1935E8A1-A659-4EFE-9FEB-06D8C507886C}"/>
              </a:ext>
            </a:extLst>
          </p:cNvPr>
          <p:cNvGrpSpPr/>
          <p:nvPr/>
        </p:nvGrpSpPr>
        <p:grpSpPr>
          <a:xfrm>
            <a:off x="5913613" y="1964510"/>
            <a:ext cx="495485" cy="435880"/>
            <a:chOff x="5901159" y="3730367"/>
            <a:chExt cx="504642" cy="435880"/>
          </a:xfrm>
        </p:grpSpPr>
        <p:sp>
          <p:nvSpPr>
            <p:cNvPr id="26" name="Rectangle: Rounded Corners 25">
              <a:extLst>
                <a:ext uri="{FF2B5EF4-FFF2-40B4-BE49-F238E27FC236}">
                  <a16:creationId xmlns:a16="http://schemas.microsoft.com/office/drawing/2014/main" id="{1E28DDC5-07CC-4E16-8265-1B07B991AC38}"/>
                </a:ext>
              </a:extLst>
            </p:cNvPr>
            <p:cNvSpPr/>
            <p:nvPr/>
          </p:nvSpPr>
          <p:spPr>
            <a:xfrm>
              <a:off x="5944943" y="3762721"/>
              <a:ext cx="448161" cy="381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CEA8242-9F2D-48CB-8DD1-7D0644B2E5B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01159" y="3730367"/>
              <a:ext cx="504642" cy="435880"/>
            </a:xfrm>
            <a:prstGeom prst="rect">
              <a:avLst/>
            </a:prstGeom>
          </p:spPr>
        </p:pic>
      </p:grpSp>
      <p:grpSp>
        <p:nvGrpSpPr>
          <p:cNvPr id="41" name="Group 40">
            <a:extLst>
              <a:ext uri="{FF2B5EF4-FFF2-40B4-BE49-F238E27FC236}">
                <a16:creationId xmlns:a16="http://schemas.microsoft.com/office/drawing/2014/main" id="{025DDBDC-6FF2-4A02-8142-359BFD124B35}"/>
              </a:ext>
            </a:extLst>
          </p:cNvPr>
          <p:cNvGrpSpPr/>
          <p:nvPr/>
        </p:nvGrpSpPr>
        <p:grpSpPr>
          <a:xfrm>
            <a:off x="5913613" y="886431"/>
            <a:ext cx="505820" cy="477765"/>
            <a:chOff x="6969152" y="4212015"/>
            <a:chExt cx="505820" cy="477765"/>
          </a:xfrm>
        </p:grpSpPr>
        <p:sp>
          <p:nvSpPr>
            <p:cNvPr id="34" name="Rectangle: Rounded Corners 33">
              <a:extLst>
                <a:ext uri="{FF2B5EF4-FFF2-40B4-BE49-F238E27FC236}">
                  <a16:creationId xmlns:a16="http://schemas.microsoft.com/office/drawing/2014/main" id="{93BBF02F-C7BD-45C8-BC46-6E74172A6A74}"/>
                </a:ext>
              </a:extLst>
            </p:cNvPr>
            <p:cNvSpPr/>
            <p:nvPr/>
          </p:nvSpPr>
          <p:spPr>
            <a:xfrm>
              <a:off x="7029234" y="4237469"/>
              <a:ext cx="391448" cy="428491"/>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571BC7CA-221F-4F53-A895-6FF7BF8B7DE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69152" y="4212015"/>
              <a:ext cx="505820" cy="477765"/>
            </a:xfrm>
            <a:prstGeom prst="rect">
              <a:avLst/>
            </a:prstGeom>
          </p:spPr>
        </p:pic>
      </p:grpSp>
      <p:grpSp>
        <p:nvGrpSpPr>
          <p:cNvPr id="40" name="Group 39">
            <a:extLst>
              <a:ext uri="{FF2B5EF4-FFF2-40B4-BE49-F238E27FC236}">
                <a16:creationId xmlns:a16="http://schemas.microsoft.com/office/drawing/2014/main" id="{DD8F25DB-7CB3-4C06-AAA2-66DF8F279991}"/>
              </a:ext>
            </a:extLst>
          </p:cNvPr>
          <p:cNvGrpSpPr/>
          <p:nvPr/>
        </p:nvGrpSpPr>
        <p:grpSpPr>
          <a:xfrm>
            <a:off x="5913613" y="1443145"/>
            <a:ext cx="485796" cy="435880"/>
            <a:chOff x="5709582" y="4033586"/>
            <a:chExt cx="485796" cy="435880"/>
          </a:xfrm>
        </p:grpSpPr>
        <p:sp>
          <p:nvSpPr>
            <p:cNvPr id="39" name="Rectangle: Rounded Corners 38">
              <a:extLst>
                <a:ext uri="{FF2B5EF4-FFF2-40B4-BE49-F238E27FC236}">
                  <a16:creationId xmlns:a16="http://schemas.microsoft.com/office/drawing/2014/main" id="{5D8E4147-9141-49B2-9383-4AD73ACE6A95}"/>
                </a:ext>
              </a:extLst>
            </p:cNvPr>
            <p:cNvSpPr/>
            <p:nvPr/>
          </p:nvSpPr>
          <p:spPr>
            <a:xfrm>
              <a:off x="5709582" y="4033586"/>
              <a:ext cx="485796" cy="435880"/>
            </a:xfrm>
            <a:prstGeom prst="roundRect">
              <a:avLst/>
            </a:prstGeom>
            <a:solidFill>
              <a:srgbClr val="00B0F0"/>
            </a:solidFill>
            <a:ln>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8DC1C566-1ADF-4C83-859A-CEED12BB2805}"/>
                </a:ext>
              </a:extLst>
            </p:cNvPr>
            <p:cNvPicPr>
              <a:picLocks noChangeAspect="1"/>
            </p:cNvPicPr>
            <p:nvPr/>
          </p:nvPicPr>
          <p:blipFill>
            <a:blip r:embed="rId13">
              <a:lum bright="70000" contrast="-70000"/>
              <a:extLst>
                <a:ext uri="{28A0092B-C50C-407E-A947-70E740481C1C}">
                  <a14:useLocalDpi xmlns:a14="http://schemas.microsoft.com/office/drawing/2010/main" val="0"/>
                </a:ext>
              </a:extLst>
            </a:blip>
            <a:stretch>
              <a:fillRect/>
            </a:stretch>
          </p:blipFill>
          <p:spPr>
            <a:xfrm>
              <a:off x="5783628" y="4092248"/>
              <a:ext cx="345950" cy="345950"/>
            </a:xfrm>
            <a:prstGeom prst="rect">
              <a:avLst/>
            </a:prstGeom>
          </p:spPr>
        </p:pic>
      </p:grpSp>
    </p:spTree>
    <p:extLst>
      <p:ext uri="{BB962C8B-B14F-4D97-AF65-F5344CB8AC3E}">
        <p14:creationId xmlns:p14="http://schemas.microsoft.com/office/powerpoint/2010/main" val="18308370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8">
            <a:extLst>
              <a:ext uri="{FF2B5EF4-FFF2-40B4-BE49-F238E27FC236}">
                <a16:creationId xmlns:a16="http://schemas.microsoft.com/office/drawing/2014/main" id="{2ADAB95A-A8FB-4562-8EF4-801CAED761E3}"/>
              </a:ext>
            </a:extLst>
          </p:cNvPr>
          <p:cNvSpPr txBox="1">
            <a:spLocks/>
          </p:cNvSpPr>
          <p:nvPr/>
        </p:nvSpPr>
        <p:spPr>
          <a:xfrm>
            <a:off x="63500" y="111891"/>
            <a:ext cx="8596668" cy="774597"/>
          </a:xfrm>
          <a:prstGeom prst="rect">
            <a:avLst/>
          </a:prstGeom>
        </p:spPr>
        <p:txBody>
          <a:bodyPr vert="horz" lIns="91440" tIns="45720" rIns="91440" bIns="45720" rtlCol="0" anchor="b">
            <a:normAutofit/>
          </a:bodyPr>
          <a:lstStyle>
            <a:lvl1pPr algn="l" defTabSz="457200" rtl="0" eaLnBrk="1" latinLnBrk="0" hangingPunct="1">
              <a:spcBef>
                <a:spcPct val="0"/>
              </a:spcBef>
              <a:buNone/>
              <a:defRPr sz="44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err="1"/>
              <a:t>Himmat</a:t>
            </a:r>
            <a:r>
              <a:rPr lang="en-GB" dirty="0"/>
              <a:t> Patel</a:t>
            </a:r>
            <a:endParaRPr lang="en-US" dirty="0"/>
          </a:p>
        </p:txBody>
      </p:sp>
      <p:sp>
        <p:nvSpPr>
          <p:cNvPr id="25" name="Text Placeholder 9">
            <a:extLst>
              <a:ext uri="{FF2B5EF4-FFF2-40B4-BE49-F238E27FC236}">
                <a16:creationId xmlns:a16="http://schemas.microsoft.com/office/drawing/2014/main" id="{977EC818-A635-4A2C-99AB-DB5A698652BF}"/>
              </a:ext>
            </a:extLst>
          </p:cNvPr>
          <p:cNvSpPr txBox="1">
            <a:spLocks/>
          </p:cNvSpPr>
          <p:nvPr/>
        </p:nvSpPr>
        <p:spPr>
          <a:xfrm>
            <a:off x="159810" y="886488"/>
            <a:ext cx="8596668" cy="1513914"/>
          </a:xfrm>
          <a:prstGeom prst="rect">
            <a:avLst/>
          </a:prstGeom>
        </p:spPr>
        <p:txBody>
          <a:bodyPr vert="horz" lIns="91440" tIns="45720" rIns="91440" bIns="45720" rtlCol="0" anchor="t">
            <a:normAutofit lnSpcReduction="10000"/>
          </a:bodyPr>
          <a:lstStyle>
            <a:lvl1pPr marL="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r>
              <a:rPr lang="en-GB" dirty="0"/>
              <a:t>Occupation : Software Developer</a:t>
            </a:r>
          </a:p>
          <a:p>
            <a:r>
              <a:rPr lang="en-GB" dirty="0"/>
              <a:t>Gender : Male</a:t>
            </a:r>
          </a:p>
          <a:p>
            <a:r>
              <a:rPr lang="en-GB" dirty="0"/>
              <a:t>Age : 38</a:t>
            </a:r>
          </a:p>
          <a:p>
            <a:r>
              <a:rPr lang="en-US" dirty="0"/>
              <a:t>Locale : Newcastle Upon Tyne, England</a:t>
            </a:r>
          </a:p>
          <a:p>
            <a:endParaRPr lang="en-US" dirty="0"/>
          </a:p>
        </p:txBody>
      </p:sp>
      <p:sp>
        <p:nvSpPr>
          <p:cNvPr id="26" name="Rectangle 25">
            <a:extLst>
              <a:ext uri="{FF2B5EF4-FFF2-40B4-BE49-F238E27FC236}">
                <a16:creationId xmlns:a16="http://schemas.microsoft.com/office/drawing/2014/main" id="{ECA9201F-91BB-468E-A54E-B6F0AB271906}"/>
              </a:ext>
            </a:extLst>
          </p:cNvPr>
          <p:cNvSpPr/>
          <p:nvPr/>
        </p:nvSpPr>
        <p:spPr>
          <a:xfrm>
            <a:off x="6606804" y="157980"/>
            <a:ext cx="2523270" cy="2228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61CE886F-819F-48DA-854E-D6A9846A8ABD}"/>
              </a:ext>
            </a:extLst>
          </p:cNvPr>
          <p:cNvCxnSpPr>
            <a:cxnSpLocks/>
          </p:cNvCxnSpPr>
          <p:nvPr/>
        </p:nvCxnSpPr>
        <p:spPr>
          <a:xfrm>
            <a:off x="63500" y="2470150"/>
            <a:ext cx="9172575" cy="9525"/>
          </a:xfrm>
          <a:prstGeom prst="line">
            <a:avLst/>
          </a:prstGeom>
          <a:ln w="38100" cap="sq"/>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44A9E3C-ACE9-4B00-BD02-3F1D60B8BAA2}"/>
              </a:ext>
            </a:extLst>
          </p:cNvPr>
          <p:cNvCxnSpPr>
            <a:cxnSpLocks/>
          </p:cNvCxnSpPr>
          <p:nvPr/>
        </p:nvCxnSpPr>
        <p:spPr>
          <a:xfrm>
            <a:off x="6505410" y="71760"/>
            <a:ext cx="0" cy="2400300"/>
          </a:xfrm>
          <a:prstGeom prst="line">
            <a:avLst/>
          </a:prstGeom>
          <a:ln w="38100" cap="sq"/>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022024C-70A6-4A59-AE13-B5B4E08E993A}"/>
              </a:ext>
            </a:extLst>
          </p:cNvPr>
          <p:cNvCxnSpPr>
            <a:cxnSpLocks/>
          </p:cNvCxnSpPr>
          <p:nvPr/>
        </p:nvCxnSpPr>
        <p:spPr>
          <a:xfrm>
            <a:off x="9236075" y="72255"/>
            <a:ext cx="0" cy="2400300"/>
          </a:xfrm>
          <a:prstGeom prst="line">
            <a:avLst/>
          </a:prstGeom>
          <a:ln w="38100" cap="sq"/>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E437094-7A86-4125-A6F5-6D435160C3DF}"/>
              </a:ext>
            </a:extLst>
          </p:cNvPr>
          <p:cNvCxnSpPr>
            <a:cxnSpLocks/>
          </p:cNvCxnSpPr>
          <p:nvPr/>
        </p:nvCxnSpPr>
        <p:spPr>
          <a:xfrm>
            <a:off x="82550" y="69850"/>
            <a:ext cx="9153525" cy="0"/>
          </a:xfrm>
          <a:prstGeom prst="line">
            <a:avLst/>
          </a:prstGeom>
          <a:ln w="38100" cap="sq"/>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8C76976-C067-48F9-92E5-18EC5FF6A034}"/>
              </a:ext>
            </a:extLst>
          </p:cNvPr>
          <p:cNvCxnSpPr>
            <a:cxnSpLocks/>
          </p:cNvCxnSpPr>
          <p:nvPr/>
        </p:nvCxnSpPr>
        <p:spPr>
          <a:xfrm>
            <a:off x="63500" y="69850"/>
            <a:ext cx="0" cy="2400300"/>
          </a:xfrm>
          <a:prstGeom prst="line">
            <a:avLst/>
          </a:prstGeom>
          <a:ln w="38100" cap="sq"/>
        </p:spPr>
        <p:style>
          <a:lnRef idx="1">
            <a:schemeClr val="accent1"/>
          </a:lnRef>
          <a:fillRef idx="0">
            <a:schemeClr val="accent1"/>
          </a:fillRef>
          <a:effectRef idx="0">
            <a:schemeClr val="accent1"/>
          </a:effectRef>
          <a:fontRef idx="minor">
            <a:schemeClr val="tx1"/>
          </a:fontRef>
        </p:style>
      </p:cxnSp>
      <p:pic>
        <p:nvPicPr>
          <p:cNvPr id="2052" name="Picture 4" descr="Man, Person, Portrait, Face, Passport Photograp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247650"/>
            <a:ext cx="2316076" cy="2051050"/>
          </a:xfrm>
          <a:prstGeom prst="rect">
            <a:avLst/>
          </a:prstGeom>
          <a:noFill/>
          <a:extLst>
            <a:ext uri="{909E8E84-426E-40DD-AFC4-6F175D3DCCD1}">
              <a14:hiddenFill xmlns:a14="http://schemas.microsoft.com/office/drawing/2010/main">
                <a:solidFill>
                  <a:srgbClr val="FFFFFF"/>
                </a:solidFill>
              </a14:hiddenFill>
            </a:ext>
          </a:extLst>
        </p:spPr>
      </p:pic>
      <p:sp>
        <p:nvSpPr>
          <p:cNvPr id="11" name="Isosceles Triangle 10">
            <a:extLst>
              <a:ext uri="{FF2B5EF4-FFF2-40B4-BE49-F238E27FC236}">
                <a16:creationId xmlns:a16="http://schemas.microsoft.com/office/drawing/2014/main" id="{A8EA8ED1-9D78-42E2-B14C-C32B3F24AEBE}"/>
              </a:ext>
            </a:extLst>
          </p:cNvPr>
          <p:cNvSpPr/>
          <p:nvPr/>
        </p:nvSpPr>
        <p:spPr>
          <a:xfrm>
            <a:off x="454106" y="6134100"/>
            <a:ext cx="1981200" cy="368300"/>
          </a:xfrm>
          <a:prstGeom prst="triangle">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DB6838EC-34AC-40E7-9F01-699F57B41EFD}"/>
              </a:ext>
            </a:extLst>
          </p:cNvPr>
          <p:cNvSpPr/>
          <p:nvPr/>
        </p:nvSpPr>
        <p:spPr>
          <a:xfrm>
            <a:off x="2721029" y="6134100"/>
            <a:ext cx="1981200" cy="368300"/>
          </a:xfrm>
          <a:prstGeom prst="triangle">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370ADA40-9F12-4913-B64E-C30A78339C6C}"/>
              </a:ext>
            </a:extLst>
          </p:cNvPr>
          <p:cNvSpPr/>
          <p:nvPr/>
        </p:nvSpPr>
        <p:spPr>
          <a:xfrm>
            <a:off x="4987952" y="6134100"/>
            <a:ext cx="1981200" cy="368300"/>
          </a:xfrm>
          <a:prstGeom prst="triangle">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733FDC19-B35F-4275-9162-E38169B81501}"/>
              </a:ext>
            </a:extLst>
          </p:cNvPr>
          <p:cNvSpPr/>
          <p:nvPr/>
        </p:nvSpPr>
        <p:spPr>
          <a:xfrm>
            <a:off x="7254875" y="6134100"/>
            <a:ext cx="1981200" cy="368300"/>
          </a:xfrm>
          <a:prstGeom prst="triangle">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Fir tree">
            <a:extLst>
              <a:ext uri="{FF2B5EF4-FFF2-40B4-BE49-F238E27FC236}">
                <a16:creationId xmlns:a16="http://schemas.microsoft.com/office/drawing/2014/main" id="{F9AB450C-1A59-452D-A155-F56B54E1F99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50318" y="5932086"/>
            <a:ext cx="594388" cy="594388"/>
          </a:xfrm>
          <a:prstGeom prst="rect">
            <a:avLst/>
          </a:prstGeom>
        </p:spPr>
      </p:pic>
      <p:sp>
        <p:nvSpPr>
          <p:cNvPr id="16" name="TextBox 15">
            <a:extLst>
              <a:ext uri="{FF2B5EF4-FFF2-40B4-BE49-F238E27FC236}">
                <a16:creationId xmlns:a16="http://schemas.microsoft.com/office/drawing/2014/main" id="{7CDFDC33-9092-4EF0-9941-A242186A9280}"/>
              </a:ext>
            </a:extLst>
          </p:cNvPr>
          <p:cNvSpPr txBox="1"/>
          <p:nvPr/>
        </p:nvSpPr>
        <p:spPr>
          <a:xfrm>
            <a:off x="454106" y="5676900"/>
            <a:ext cx="8781969" cy="381000"/>
          </a:xfrm>
          <a:prstGeom prst="rect">
            <a:avLst/>
          </a:prstGeom>
          <a:noFill/>
        </p:spPr>
        <p:txBody>
          <a:bodyPr wrap="square" rtlCol="0">
            <a:spAutoFit/>
          </a:bodyPr>
          <a:lstStyle/>
          <a:p>
            <a:r>
              <a:rPr lang="en-GB" dirty="0"/>
              <a:t>Outdoors			Mobile use			Free time			Budget		</a:t>
            </a:r>
            <a:endParaRPr lang="en-US" dirty="0"/>
          </a:p>
        </p:txBody>
      </p:sp>
      <p:pic>
        <p:nvPicPr>
          <p:cNvPr id="17" name="Graphic 16" descr="Smart Phone">
            <a:extLst>
              <a:ext uri="{FF2B5EF4-FFF2-40B4-BE49-F238E27FC236}">
                <a16:creationId xmlns:a16="http://schemas.microsoft.com/office/drawing/2014/main" id="{B8F8CAD3-7BE4-404F-A236-62D0F331A80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10800000">
            <a:off x="3470968" y="5956230"/>
            <a:ext cx="594388" cy="594388"/>
          </a:xfrm>
          <a:prstGeom prst="rect">
            <a:avLst/>
          </a:prstGeom>
        </p:spPr>
      </p:pic>
      <p:pic>
        <p:nvPicPr>
          <p:cNvPr id="18" name="Graphic 17" descr="Stopwatch">
            <a:extLst>
              <a:ext uri="{FF2B5EF4-FFF2-40B4-BE49-F238E27FC236}">
                <a16:creationId xmlns:a16="http://schemas.microsoft.com/office/drawing/2014/main" id="{6CF0B917-EC6D-41CD-BE3E-2131750860F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5759133" y="5971512"/>
            <a:ext cx="594388" cy="594388"/>
          </a:xfrm>
          <a:prstGeom prst="rect">
            <a:avLst/>
          </a:prstGeom>
        </p:spPr>
      </p:pic>
      <p:pic>
        <p:nvPicPr>
          <p:cNvPr id="19" name="Graphic 18" descr="Coins">
            <a:extLst>
              <a:ext uri="{FF2B5EF4-FFF2-40B4-BE49-F238E27FC236}">
                <a16:creationId xmlns:a16="http://schemas.microsoft.com/office/drawing/2014/main" id="{1ADEEC0D-A120-440E-ACC8-9250557E340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8832880" y="6015962"/>
            <a:ext cx="594388" cy="594388"/>
          </a:xfrm>
          <a:prstGeom prst="rect">
            <a:avLst/>
          </a:prstGeom>
        </p:spPr>
      </p:pic>
      <p:sp>
        <p:nvSpPr>
          <p:cNvPr id="20" name="TextBox 19">
            <a:extLst>
              <a:ext uri="{FF2B5EF4-FFF2-40B4-BE49-F238E27FC236}">
                <a16:creationId xmlns:a16="http://schemas.microsoft.com/office/drawing/2014/main" id="{F87C77E2-2FD6-4CD7-B78E-0285D7F77D5A}"/>
              </a:ext>
            </a:extLst>
          </p:cNvPr>
          <p:cNvSpPr txBox="1"/>
          <p:nvPr/>
        </p:nvSpPr>
        <p:spPr>
          <a:xfrm>
            <a:off x="308028" y="2667600"/>
            <a:ext cx="9359847" cy="2862322"/>
          </a:xfrm>
          <a:prstGeom prst="rect">
            <a:avLst/>
          </a:prstGeom>
          <a:noFill/>
        </p:spPr>
        <p:txBody>
          <a:bodyPr wrap="square" rtlCol="0">
            <a:spAutoFit/>
          </a:bodyPr>
          <a:lstStyle/>
          <a:p>
            <a:r>
              <a:rPr lang="en-GB" dirty="0"/>
              <a:t>Himmat is a freelance software developer and would like an activity that gets him outside more when he is not working. He also has 2 children whom enjoy the outdoors, he would like them to have a more </a:t>
            </a:r>
            <a:r>
              <a:rPr lang="en-GB" dirty="0" smtClean="0"/>
              <a:t>interactive learning </a:t>
            </a:r>
            <a:r>
              <a:rPr lang="en-GB" dirty="0"/>
              <a:t>experience.</a:t>
            </a:r>
          </a:p>
          <a:p>
            <a:endParaRPr lang="en-GB" dirty="0"/>
          </a:p>
          <a:p>
            <a:r>
              <a:rPr lang="en-GB" dirty="0" smtClean="0"/>
              <a:t>Many of his hobbies are indoors with th</a:t>
            </a:r>
            <a:r>
              <a:rPr lang="en-GB" dirty="0" smtClean="0"/>
              <a:t>e exception of photography, which he likes to take pictures mostly of landscapes, animals and objects. He would like to incorporate this photography into his children's lives.</a:t>
            </a:r>
            <a:endParaRPr lang="en-GB" dirty="0"/>
          </a:p>
          <a:p>
            <a:endParaRPr lang="en-GB" dirty="0"/>
          </a:p>
          <a:p>
            <a:r>
              <a:rPr lang="en-US" u="sng" dirty="0"/>
              <a:t>Hobbies</a:t>
            </a:r>
            <a:r>
              <a:rPr lang="en-US" dirty="0"/>
              <a:t> </a:t>
            </a:r>
          </a:p>
          <a:p>
            <a:r>
              <a:rPr lang="en-US" dirty="0"/>
              <a:t>Gaming, Poker, Photography, Woodworking</a:t>
            </a:r>
          </a:p>
        </p:txBody>
      </p:sp>
      <p:grpSp>
        <p:nvGrpSpPr>
          <p:cNvPr id="32" name="Group 31">
            <a:extLst>
              <a:ext uri="{FF2B5EF4-FFF2-40B4-BE49-F238E27FC236}">
                <a16:creationId xmlns:a16="http://schemas.microsoft.com/office/drawing/2014/main" id="{06CF7CC3-1A7F-4C4C-8D50-1965C6A6A32F}"/>
              </a:ext>
            </a:extLst>
          </p:cNvPr>
          <p:cNvGrpSpPr/>
          <p:nvPr/>
        </p:nvGrpSpPr>
        <p:grpSpPr>
          <a:xfrm>
            <a:off x="5913613" y="1964510"/>
            <a:ext cx="495485" cy="435880"/>
            <a:chOff x="5901159" y="3730367"/>
            <a:chExt cx="504642" cy="435880"/>
          </a:xfrm>
        </p:grpSpPr>
        <p:sp>
          <p:nvSpPr>
            <p:cNvPr id="33" name="Rectangle: Rounded Corners 32">
              <a:extLst>
                <a:ext uri="{FF2B5EF4-FFF2-40B4-BE49-F238E27FC236}">
                  <a16:creationId xmlns:a16="http://schemas.microsoft.com/office/drawing/2014/main" id="{EF99022E-73C6-4BB4-9C28-927A58A83C6E}"/>
                </a:ext>
              </a:extLst>
            </p:cNvPr>
            <p:cNvSpPr/>
            <p:nvPr/>
          </p:nvSpPr>
          <p:spPr>
            <a:xfrm>
              <a:off x="5944943" y="3762721"/>
              <a:ext cx="448161" cy="381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4106BB98-E40B-44F2-8080-731C7CA668E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01159" y="3730367"/>
              <a:ext cx="504642" cy="435880"/>
            </a:xfrm>
            <a:prstGeom prst="rect">
              <a:avLst/>
            </a:prstGeom>
          </p:spPr>
        </p:pic>
      </p:grpSp>
      <p:grpSp>
        <p:nvGrpSpPr>
          <p:cNvPr id="38" name="Group 37">
            <a:extLst>
              <a:ext uri="{FF2B5EF4-FFF2-40B4-BE49-F238E27FC236}">
                <a16:creationId xmlns:a16="http://schemas.microsoft.com/office/drawing/2014/main" id="{67951608-525B-438D-8F9F-CE00C9595FDA}"/>
              </a:ext>
            </a:extLst>
          </p:cNvPr>
          <p:cNvGrpSpPr/>
          <p:nvPr/>
        </p:nvGrpSpPr>
        <p:grpSpPr>
          <a:xfrm>
            <a:off x="5913613" y="1443145"/>
            <a:ext cx="485796" cy="435880"/>
            <a:chOff x="5709582" y="4033586"/>
            <a:chExt cx="485796" cy="435880"/>
          </a:xfrm>
        </p:grpSpPr>
        <p:sp>
          <p:nvSpPr>
            <p:cNvPr id="39" name="Rectangle: Rounded Corners 38">
              <a:extLst>
                <a:ext uri="{FF2B5EF4-FFF2-40B4-BE49-F238E27FC236}">
                  <a16:creationId xmlns:a16="http://schemas.microsoft.com/office/drawing/2014/main" id="{7B588033-6161-4C90-83B9-2B258CE347A4}"/>
                </a:ext>
              </a:extLst>
            </p:cNvPr>
            <p:cNvSpPr/>
            <p:nvPr/>
          </p:nvSpPr>
          <p:spPr>
            <a:xfrm>
              <a:off x="5709582" y="4033586"/>
              <a:ext cx="485796" cy="435880"/>
            </a:xfrm>
            <a:prstGeom prst="roundRect">
              <a:avLst/>
            </a:prstGeom>
            <a:solidFill>
              <a:srgbClr val="00B0F0"/>
            </a:solidFill>
            <a:ln>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9963676F-ABF2-483A-A11F-BC21A7402227}"/>
                </a:ext>
              </a:extLst>
            </p:cNvPr>
            <p:cNvPicPr>
              <a:picLocks noChangeAspect="1"/>
            </p:cNvPicPr>
            <p:nvPr/>
          </p:nvPicPr>
          <p:blipFill>
            <a:blip r:embed="rId12">
              <a:lum bright="70000" contrast="-70000"/>
              <a:extLst>
                <a:ext uri="{28A0092B-C50C-407E-A947-70E740481C1C}">
                  <a14:useLocalDpi xmlns:a14="http://schemas.microsoft.com/office/drawing/2010/main" val="0"/>
                </a:ext>
              </a:extLst>
            </a:blip>
            <a:stretch>
              <a:fillRect/>
            </a:stretch>
          </p:blipFill>
          <p:spPr>
            <a:xfrm>
              <a:off x="5783628" y="4092248"/>
              <a:ext cx="345950" cy="345950"/>
            </a:xfrm>
            <a:prstGeom prst="rect">
              <a:avLst/>
            </a:prstGeom>
          </p:spPr>
        </p:pic>
      </p:grpSp>
      <p:pic>
        <p:nvPicPr>
          <p:cNvPr id="41" name="Picture 40">
            <a:extLst>
              <a:ext uri="{FF2B5EF4-FFF2-40B4-BE49-F238E27FC236}">
                <a16:creationId xmlns:a16="http://schemas.microsoft.com/office/drawing/2014/main" id="{56DBD082-4F0F-45AE-BECE-B573AE1BDCA2}"/>
              </a:ext>
            </a:extLst>
          </p:cNvPr>
          <p:cNvPicPr>
            <a:picLocks noChangeAspect="1"/>
          </p:cNvPicPr>
          <p:nvPr/>
        </p:nvPicPr>
        <p:blipFill>
          <a:blip r:embed="rId13">
            <a:extLst>
              <a:ext uri="{BEBA8EAE-BF5A-486C-A8C5-ECC9F3942E4B}">
                <a14:imgProps xmlns:a14="http://schemas.microsoft.com/office/drawing/2010/main">
                  <a14:imgLayer r:embed="rId14">
                    <a14:imgEffect>
                      <a14:sharpenSoften amount="14000"/>
                    </a14:imgEffect>
                  </a14:imgLayer>
                </a14:imgProps>
              </a:ext>
              <a:ext uri="{28A0092B-C50C-407E-A947-70E740481C1C}">
                <a14:useLocalDpi xmlns:a14="http://schemas.microsoft.com/office/drawing/2010/main" val="0"/>
              </a:ext>
            </a:extLst>
          </a:blip>
          <a:stretch>
            <a:fillRect/>
          </a:stretch>
        </p:blipFill>
        <p:spPr>
          <a:xfrm>
            <a:off x="5900913" y="398602"/>
            <a:ext cx="495485" cy="437083"/>
          </a:xfrm>
          <a:prstGeom prst="rect">
            <a:avLst/>
          </a:prstGeom>
          <a:noFill/>
          <a:ln>
            <a:noFill/>
          </a:ln>
        </p:spPr>
        <p:style>
          <a:lnRef idx="0">
            <a:scrgbClr r="0" g="0" b="0"/>
          </a:lnRef>
          <a:fillRef idx="0">
            <a:scrgbClr r="0" g="0" b="0"/>
          </a:fillRef>
          <a:effectRef idx="0">
            <a:scrgbClr r="0" g="0" b="0"/>
          </a:effectRef>
          <a:fontRef idx="minor">
            <a:schemeClr val="accent1"/>
          </a:fontRef>
        </p:style>
      </p:pic>
    </p:spTree>
    <p:extLst>
      <p:ext uri="{BB962C8B-B14F-4D97-AF65-F5344CB8AC3E}">
        <p14:creationId xmlns:p14="http://schemas.microsoft.com/office/powerpoint/2010/main" val="33806189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8">
            <a:extLst>
              <a:ext uri="{FF2B5EF4-FFF2-40B4-BE49-F238E27FC236}">
                <a16:creationId xmlns:a16="http://schemas.microsoft.com/office/drawing/2014/main" id="{2ADAB95A-A8FB-4562-8EF4-801CAED761E3}"/>
              </a:ext>
            </a:extLst>
          </p:cNvPr>
          <p:cNvSpPr txBox="1">
            <a:spLocks/>
          </p:cNvSpPr>
          <p:nvPr/>
        </p:nvSpPr>
        <p:spPr>
          <a:xfrm>
            <a:off x="63500" y="111891"/>
            <a:ext cx="8596668" cy="774597"/>
          </a:xfrm>
          <a:prstGeom prst="rect">
            <a:avLst/>
          </a:prstGeom>
        </p:spPr>
        <p:txBody>
          <a:bodyPr vert="horz" lIns="91440" tIns="45720" rIns="91440" bIns="45720" rtlCol="0" anchor="b">
            <a:normAutofit/>
          </a:bodyPr>
          <a:lstStyle>
            <a:lvl1pPr algn="l" defTabSz="457200" rtl="0" eaLnBrk="1" latinLnBrk="0" hangingPunct="1">
              <a:spcBef>
                <a:spcPct val="0"/>
              </a:spcBef>
              <a:buNone/>
              <a:defRPr sz="44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t> </a:t>
            </a:r>
            <a:r>
              <a:rPr lang="en-GB" dirty="0" err="1"/>
              <a:t>Advik</a:t>
            </a:r>
            <a:r>
              <a:rPr lang="en-GB" dirty="0"/>
              <a:t> Nair</a:t>
            </a:r>
            <a:endParaRPr lang="en-US" dirty="0"/>
          </a:p>
        </p:txBody>
      </p:sp>
      <p:sp>
        <p:nvSpPr>
          <p:cNvPr id="25" name="Text Placeholder 9">
            <a:extLst>
              <a:ext uri="{FF2B5EF4-FFF2-40B4-BE49-F238E27FC236}">
                <a16:creationId xmlns:a16="http://schemas.microsoft.com/office/drawing/2014/main" id="{977EC818-A635-4A2C-99AB-DB5A698652BF}"/>
              </a:ext>
            </a:extLst>
          </p:cNvPr>
          <p:cNvSpPr txBox="1">
            <a:spLocks/>
          </p:cNvSpPr>
          <p:nvPr/>
        </p:nvSpPr>
        <p:spPr>
          <a:xfrm>
            <a:off x="159810" y="886488"/>
            <a:ext cx="8596668" cy="1513914"/>
          </a:xfrm>
          <a:prstGeom prst="rect">
            <a:avLst/>
          </a:prstGeom>
        </p:spPr>
        <p:txBody>
          <a:bodyPr vert="horz" lIns="91440" tIns="45720" rIns="91440" bIns="45720" rtlCol="0" anchor="t">
            <a:normAutofit lnSpcReduction="10000"/>
          </a:bodyPr>
          <a:lstStyle>
            <a:lvl1pPr marL="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r>
              <a:rPr lang="en-GB" dirty="0"/>
              <a:t>Occupation : Student</a:t>
            </a:r>
          </a:p>
          <a:p>
            <a:r>
              <a:rPr lang="en-GB" dirty="0"/>
              <a:t>Gender : Male</a:t>
            </a:r>
          </a:p>
          <a:p>
            <a:r>
              <a:rPr lang="en-GB" dirty="0"/>
              <a:t>Age : 12</a:t>
            </a:r>
          </a:p>
          <a:p>
            <a:r>
              <a:rPr lang="en-US" dirty="0"/>
              <a:t>Locale : Reading, England</a:t>
            </a:r>
          </a:p>
          <a:p>
            <a:endParaRPr lang="en-US" dirty="0"/>
          </a:p>
        </p:txBody>
      </p:sp>
      <p:sp>
        <p:nvSpPr>
          <p:cNvPr id="26" name="Rectangle 25">
            <a:extLst>
              <a:ext uri="{FF2B5EF4-FFF2-40B4-BE49-F238E27FC236}">
                <a16:creationId xmlns:a16="http://schemas.microsoft.com/office/drawing/2014/main" id="{ECA9201F-91BB-468E-A54E-B6F0AB271906}"/>
              </a:ext>
            </a:extLst>
          </p:cNvPr>
          <p:cNvSpPr/>
          <p:nvPr/>
        </p:nvSpPr>
        <p:spPr>
          <a:xfrm>
            <a:off x="6606804" y="157980"/>
            <a:ext cx="2523270" cy="2228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61CE886F-819F-48DA-854E-D6A9846A8ABD}"/>
              </a:ext>
            </a:extLst>
          </p:cNvPr>
          <p:cNvCxnSpPr>
            <a:cxnSpLocks/>
          </p:cNvCxnSpPr>
          <p:nvPr/>
        </p:nvCxnSpPr>
        <p:spPr>
          <a:xfrm>
            <a:off x="63500" y="2470150"/>
            <a:ext cx="9172575" cy="9525"/>
          </a:xfrm>
          <a:prstGeom prst="line">
            <a:avLst/>
          </a:prstGeom>
          <a:ln w="38100" cap="sq"/>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44A9E3C-ACE9-4B00-BD02-3F1D60B8BAA2}"/>
              </a:ext>
            </a:extLst>
          </p:cNvPr>
          <p:cNvCxnSpPr>
            <a:cxnSpLocks/>
          </p:cNvCxnSpPr>
          <p:nvPr/>
        </p:nvCxnSpPr>
        <p:spPr>
          <a:xfrm>
            <a:off x="6505410" y="71760"/>
            <a:ext cx="0" cy="2400300"/>
          </a:xfrm>
          <a:prstGeom prst="line">
            <a:avLst/>
          </a:prstGeom>
          <a:ln w="38100" cap="sq"/>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022024C-70A6-4A59-AE13-B5B4E08E993A}"/>
              </a:ext>
            </a:extLst>
          </p:cNvPr>
          <p:cNvCxnSpPr>
            <a:cxnSpLocks/>
          </p:cNvCxnSpPr>
          <p:nvPr/>
        </p:nvCxnSpPr>
        <p:spPr>
          <a:xfrm>
            <a:off x="9236075" y="72255"/>
            <a:ext cx="0" cy="2400300"/>
          </a:xfrm>
          <a:prstGeom prst="line">
            <a:avLst/>
          </a:prstGeom>
          <a:ln w="38100" cap="sq"/>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E437094-7A86-4125-A6F5-6D435160C3DF}"/>
              </a:ext>
            </a:extLst>
          </p:cNvPr>
          <p:cNvCxnSpPr>
            <a:cxnSpLocks/>
          </p:cNvCxnSpPr>
          <p:nvPr/>
        </p:nvCxnSpPr>
        <p:spPr>
          <a:xfrm>
            <a:off x="82550" y="69850"/>
            <a:ext cx="9153525" cy="0"/>
          </a:xfrm>
          <a:prstGeom prst="line">
            <a:avLst/>
          </a:prstGeom>
          <a:ln w="38100" cap="sq"/>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8C76976-C067-48F9-92E5-18EC5FF6A034}"/>
              </a:ext>
            </a:extLst>
          </p:cNvPr>
          <p:cNvCxnSpPr>
            <a:cxnSpLocks/>
          </p:cNvCxnSpPr>
          <p:nvPr/>
        </p:nvCxnSpPr>
        <p:spPr>
          <a:xfrm>
            <a:off x="63500" y="69850"/>
            <a:ext cx="0" cy="2400300"/>
          </a:xfrm>
          <a:prstGeom prst="line">
            <a:avLst/>
          </a:prstGeom>
          <a:ln w="38100" cap="sq"/>
        </p:spPr>
        <p:style>
          <a:lnRef idx="1">
            <a:schemeClr val="accent1"/>
          </a:lnRef>
          <a:fillRef idx="0">
            <a:schemeClr val="accent1"/>
          </a:fillRef>
          <a:effectRef idx="0">
            <a:schemeClr val="accent1"/>
          </a:effectRef>
          <a:fontRef idx="minor">
            <a:schemeClr val="tx1"/>
          </a:fontRef>
        </p:style>
      </p:cxnSp>
      <p:pic>
        <p:nvPicPr>
          <p:cNvPr id="3074" name="Picture 2" descr="Image result for student 12 year ol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92899" y="232662"/>
            <a:ext cx="2362201" cy="2078737"/>
          </a:xfrm>
          <a:prstGeom prst="rect">
            <a:avLst/>
          </a:prstGeom>
          <a:noFill/>
          <a:extLst>
            <a:ext uri="{909E8E84-426E-40DD-AFC4-6F175D3DCCD1}">
              <a14:hiddenFill xmlns:a14="http://schemas.microsoft.com/office/drawing/2010/main">
                <a:solidFill>
                  <a:srgbClr val="FFFFFF"/>
                </a:solidFill>
              </a14:hiddenFill>
            </a:ext>
          </a:extLst>
        </p:spPr>
      </p:pic>
      <p:sp>
        <p:nvSpPr>
          <p:cNvPr id="11" name="Isosceles Triangle 10">
            <a:extLst>
              <a:ext uri="{FF2B5EF4-FFF2-40B4-BE49-F238E27FC236}">
                <a16:creationId xmlns:a16="http://schemas.microsoft.com/office/drawing/2014/main" id="{F13F5DD7-50F7-420B-AC36-F6CEBF308C36}"/>
              </a:ext>
            </a:extLst>
          </p:cNvPr>
          <p:cNvSpPr/>
          <p:nvPr/>
        </p:nvSpPr>
        <p:spPr>
          <a:xfrm>
            <a:off x="454106" y="6134100"/>
            <a:ext cx="1981200" cy="368300"/>
          </a:xfrm>
          <a:prstGeom prst="triangle">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0DE85533-343D-4DDB-89F7-62CBB23E90FB}"/>
              </a:ext>
            </a:extLst>
          </p:cNvPr>
          <p:cNvSpPr/>
          <p:nvPr/>
        </p:nvSpPr>
        <p:spPr>
          <a:xfrm>
            <a:off x="2721029" y="6134100"/>
            <a:ext cx="1981200" cy="368300"/>
          </a:xfrm>
          <a:prstGeom prst="triangle">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D3B06EE0-07C8-498F-B0AA-46E684B6081A}"/>
              </a:ext>
            </a:extLst>
          </p:cNvPr>
          <p:cNvSpPr/>
          <p:nvPr/>
        </p:nvSpPr>
        <p:spPr>
          <a:xfrm>
            <a:off x="4987952" y="6134100"/>
            <a:ext cx="1981200" cy="368300"/>
          </a:xfrm>
          <a:prstGeom prst="triangle">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45A4FD9D-9E0C-4D88-AD16-A4F83991113F}"/>
              </a:ext>
            </a:extLst>
          </p:cNvPr>
          <p:cNvSpPr/>
          <p:nvPr/>
        </p:nvSpPr>
        <p:spPr>
          <a:xfrm>
            <a:off x="7254875" y="6134100"/>
            <a:ext cx="1981200" cy="368300"/>
          </a:xfrm>
          <a:prstGeom prst="triangle">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Fir tree">
            <a:extLst>
              <a:ext uri="{FF2B5EF4-FFF2-40B4-BE49-F238E27FC236}">
                <a16:creationId xmlns:a16="http://schemas.microsoft.com/office/drawing/2014/main" id="{09AA5A92-15F4-498B-9CF6-57CCEB73BB7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087891" y="5953719"/>
            <a:ext cx="594388" cy="594388"/>
          </a:xfrm>
          <a:prstGeom prst="rect">
            <a:avLst/>
          </a:prstGeom>
        </p:spPr>
      </p:pic>
      <p:sp>
        <p:nvSpPr>
          <p:cNvPr id="16" name="TextBox 15">
            <a:extLst>
              <a:ext uri="{FF2B5EF4-FFF2-40B4-BE49-F238E27FC236}">
                <a16:creationId xmlns:a16="http://schemas.microsoft.com/office/drawing/2014/main" id="{FCBC87EE-4347-4152-AAFB-E47A3950DD85}"/>
              </a:ext>
            </a:extLst>
          </p:cNvPr>
          <p:cNvSpPr txBox="1"/>
          <p:nvPr/>
        </p:nvSpPr>
        <p:spPr>
          <a:xfrm>
            <a:off x="454106" y="5676900"/>
            <a:ext cx="8781969" cy="381000"/>
          </a:xfrm>
          <a:prstGeom prst="rect">
            <a:avLst/>
          </a:prstGeom>
          <a:noFill/>
        </p:spPr>
        <p:txBody>
          <a:bodyPr wrap="square" rtlCol="0">
            <a:spAutoFit/>
          </a:bodyPr>
          <a:lstStyle/>
          <a:p>
            <a:r>
              <a:rPr lang="en-GB" dirty="0"/>
              <a:t>Outdoors			Mobile use			Free time			Budget		</a:t>
            </a:r>
            <a:endParaRPr lang="en-US" dirty="0"/>
          </a:p>
        </p:txBody>
      </p:sp>
      <p:pic>
        <p:nvPicPr>
          <p:cNvPr id="17" name="Graphic 16" descr="Smart Phone">
            <a:extLst>
              <a:ext uri="{FF2B5EF4-FFF2-40B4-BE49-F238E27FC236}">
                <a16:creationId xmlns:a16="http://schemas.microsoft.com/office/drawing/2014/main" id="{36D65352-F967-4E56-812D-B774273AFED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10800000">
            <a:off x="4017791" y="5971512"/>
            <a:ext cx="594388" cy="594388"/>
          </a:xfrm>
          <a:prstGeom prst="rect">
            <a:avLst/>
          </a:prstGeom>
        </p:spPr>
      </p:pic>
      <p:pic>
        <p:nvPicPr>
          <p:cNvPr id="18" name="Graphic 17" descr="Stopwatch">
            <a:extLst>
              <a:ext uri="{FF2B5EF4-FFF2-40B4-BE49-F238E27FC236}">
                <a16:creationId xmlns:a16="http://schemas.microsoft.com/office/drawing/2014/main" id="{F0C65485-CA18-4593-A648-3298C1FBDF2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6166542" y="6009613"/>
            <a:ext cx="594388" cy="594388"/>
          </a:xfrm>
          <a:prstGeom prst="rect">
            <a:avLst/>
          </a:prstGeom>
        </p:spPr>
      </p:pic>
      <p:pic>
        <p:nvPicPr>
          <p:cNvPr id="19" name="Graphic 18" descr="Coins">
            <a:extLst>
              <a:ext uri="{FF2B5EF4-FFF2-40B4-BE49-F238E27FC236}">
                <a16:creationId xmlns:a16="http://schemas.microsoft.com/office/drawing/2014/main" id="{38706BC8-062D-4A27-AA37-17CF4C2D3A9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7254875" y="6057900"/>
            <a:ext cx="594388" cy="594388"/>
          </a:xfrm>
          <a:prstGeom prst="rect">
            <a:avLst/>
          </a:prstGeom>
        </p:spPr>
      </p:pic>
      <p:sp>
        <p:nvSpPr>
          <p:cNvPr id="20" name="TextBox 19">
            <a:extLst>
              <a:ext uri="{FF2B5EF4-FFF2-40B4-BE49-F238E27FC236}">
                <a16:creationId xmlns:a16="http://schemas.microsoft.com/office/drawing/2014/main" id="{9D1A9F17-5E88-46F5-9568-E28A7029AF14}"/>
              </a:ext>
            </a:extLst>
          </p:cNvPr>
          <p:cNvSpPr txBox="1"/>
          <p:nvPr/>
        </p:nvSpPr>
        <p:spPr>
          <a:xfrm>
            <a:off x="308028" y="2667600"/>
            <a:ext cx="9359847" cy="3139321"/>
          </a:xfrm>
          <a:prstGeom prst="rect">
            <a:avLst/>
          </a:prstGeom>
          <a:noFill/>
        </p:spPr>
        <p:txBody>
          <a:bodyPr wrap="square" rtlCol="0">
            <a:spAutoFit/>
          </a:bodyPr>
          <a:lstStyle/>
          <a:p>
            <a:r>
              <a:rPr lang="en-GB" dirty="0" err="1"/>
              <a:t>Advik</a:t>
            </a:r>
            <a:r>
              <a:rPr lang="en-GB" dirty="0"/>
              <a:t> is in his 2</a:t>
            </a:r>
            <a:r>
              <a:rPr lang="en-GB" baseline="30000" dirty="0"/>
              <a:t>nd</a:t>
            </a:r>
            <a:r>
              <a:rPr lang="en-GB" dirty="0"/>
              <a:t> year of high school and loves nature, he hopes to become a zookeeper when he is </a:t>
            </a:r>
            <a:r>
              <a:rPr lang="en-GB" dirty="0" smtClean="0"/>
              <a:t>older and is a typical 12 year old boy who enjoys gaming, football etc. </a:t>
            </a:r>
            <a:endParaRPr lang="en-GB" dirty="0"/>
          </a:p>
          <a:p>
            <a:endParaRPr lang="en-GB" dirty="0" smtClean="0"/>
          </a:p>
          <a:p>
            <a:r>
              <a:rPr lang="en-GB" dirty="0" smtClean="0"/>
              <a:t>He also competes in Cross-Country competitions which involve running long distances and often sees wildlife during these competitions.</a:t>
            </a:r>
            <a:endParaRPr lang="en-GB" dirty="0"/>
          </a:p>
          <a:p>
            <a:endParaRPr lang="en-GB" dirty="0"/>
          </a:p>
          <a:p>
            <a:r>
              <a:rPr lang="en-GB" dirty="0" err="1" smtClean="0"/>
              <a:t>Advik</a:t>
            </a:r>
            <a:r>
              <a:rPr lang="en-GB" dirty="0" smtClean="0"/>
              <a:t> also has his social media restricted due to his age but has a smart-phone. </a:t>
            </a:r>
            <a:endParaRPr lang="en-GB" dirty="0"/>
          </a:p>
          <a:p>
            <a:endParaRPr lang="en-GB" dirty="0"/>
          </a:p>
          <a:p>
            <a:r>
              <a:rPr lang="en-US" u="sng" dirty="0"/>
              <a:t>Hobbies</a:t>
            </a:r>
            <a:r>
              <a:rPr lang="en-US" dirty="0"/>
              <a:t> </a:t>
            </a:r>
          </a:p>
          <a:p>
            <a:r>
              <a:rPr lang="en-US" dirty="0"/>
              <a:t>Gaming, Football, Cricket, Cross-Country Running</a:t>
            </a:r>
          </a:p>
          <a:p>
            <a:endParaRPr lang="en-US" dirty="0"/>
          </a:p>
        </p:txBody>
      </p:sp>
    </p:spTree>
    <p:extLst>
      <p:ext uri="{BB962C8B-B14F-4D97-AF65-F5344CB8AC3E}">
        <p14:creationId xmlns:p14="http://schemas.microsoft.com/office/powerpoint/2010/main" val="10996968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8B0B15-6D8B-484C-9F4E-BAFF9B3EF7BB}"/>
              </a:ext>
            </a:extLst>
          </p:cNvPr>
          <p:cNvSpPr/>
          <p:nvPr/>
        </p:nvSpPr>
        <p:spPr>
          <a:xfrm>
            <a:off x="0" y="-39147"/>
            <a:ext cx="12192000" cy="6914521"/>
          </a:xfrm>
          <a:prstGeom prst="rect">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stretch>
            <a:fillRect/>
          </a:stretch>
        </p:blipFill>
        <p:spPr>
          <a:xfrm>
            <a:off x="0" y="2175226"/>
            <a:ext cx="2171411" cy="1551385"/>
          </a:xfrm>
          <a:prstGeom prst="rect">
            <a:avLst/>
          </a:prstGeom>
          <a:ln>
            <a:solidFill>
              <a:schemeClr val="accent1"/>
            </a:solidFill>
          </a:ln>
        </p:spPr>
      </p:pic>
      <p:pic>
        <p:nvPicPr>
          <p:cNvPr id="12" name="Picture 11"/>
          <p:cNvPicPr>
            <a:picLocks noChangeAspect="1"/>
          </p:cNvPicPr>
          <p:nvPr/>
        </p:nvPicPr>
        <p:blipFill rotWithShape="1">
          <a:blip r:embed="rId3"/>
          <a:srcRect l="24415" t="16745" b="28150"/>
          <a:stretch/>
        </p:blipFill>
        <p:spPr>
          <a:xfrm>
            <a:off x="1897813" y="2036555"/>
            <a:ext cx="2492719" cy="2725947"/>
          </a:xfrm>
          <a:prstGeom prst="rect">
            <a:avLst/>
          </a:prstGeom>
          <a:ln>
            <a:solidFill>
              <a:schemeClr val="accent1"/>
            </a:solid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160698" y="484842"/>
            <a:ext cx="2327440" cy="1297218"/>
          </a:xfrm>
          <a:prstGeom prst="rect">
            <a:avLst/>
          </a:prstGeom>
          <a:solidFill>
            <a:schemeClr val="accent6"/>
          </a:solidFill>
          <a:ln>
            <a:solidFill>
              <a:schemeClr val="accent1"/>
            </a:solidFill>
          </a:ln>
        </p:spPr>
      </p:pic>
      <p:pic>
        <p:nvPicPr>
          <p:cNvPr id="11" name="Picture 10"/>
          <p:cNvPicPr>
            <a:picLocks noChangeAspect="1"/>
          </p:cNvPicPr>
          <p:nvPr/>
        </p:nvPicPr>
        <p:blipFill>
          <a:blip r:embed="rId5"/>
          <a:stretch>
            <a:fillRect/>
          </a:stretch>
        </p:blipFill>
        <p:spPr>
          <a:xfrm>
            <a:off x="3305863" y="2176729"/>
            <a:ext cx="3918032" cy="2612021"/>
          </a:xfrm>
          <a:prstGeom prst="rect">
            <a:avLst/>
          </a:prstGeom>
          <a:ln>
            <a:solidFill>
              <a:schemeClr val="accent1"/>
            </a:solidFill>
          </a:ln>
        </p:spPr>
      </p:pic>
      <p:pic>
        <p:nvPicPr>
          <p:cNvPr id="1058" name="Picture 34" descr="Image result for bird spott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2399" y="5083630"/>
            <a:ext cx="2692510" cy="179174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stretch>
            <a:fillRect/>
          </a:stretch>
        </p:blipFill>
        <p:spPr>
          <a:xfrm>
            <a:off x="9406419" y="3208177"/>
            <a:ext cx="2785583" cy="1857055"/>
          </a:xfrm>
          <a:prstGeom prst="rect">
            <a:avLst/>
          </a:prstGeom>
          <a:ln>
            <a:solidFill>
              <a:schemeClr val="accent1"/>
            </a:solidFill>
          </a:ln>
        </p:spPr>
      </p:pic>
      <p:pic>
        <p:nvPicPr>
          <p:cNvPr id="1066" name="Picture 42" descr="Image result for outdoors color palette"/>
          <p:cNvPicPr>
            <a:picLocks noChangeAspect="1" noChangeArrowheads="1"/>
          </p:cNvPicPr>
          <p:nvPr/>
        </p:nvPicPr>
        <p:blipFill rotWithShape="1">
          <a:blip r:embed="rId8">
            <a:extLst>
              <a:ext uri="{28A0092B-C50C-407E-A947-70E740481C1C}">
                <a14:useLocalDpi xmlns:a14="http://schemas.microsoft.com/office/drawing/2010/main" val="0"/>
              </a:ext>
            </a:extLst>
          </a:blip>
          <a:srcRect l="26876" r="11121"/>
          <a:stretch/>
        </p:blipFill>
        <p:spPr bwMode="auto">
          <a:xfrm>
            <a:off x="6349042" y="2189493"/>
            <a:ext cx="3174520" cy="287672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64" name="Picture 40" descr="Photosynthesis, Green, Color, Holidays, Summe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8482"/>
          <a:stretch/>
        </p:blipFill>
        <p:spPr bwMode="auto">
          <a:xfrm>
            <a:off x="-1" y="-39316"/>
            <a:ext cx="3675809" cy="222918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36" name="Picture 12" descr="Image result for ispy book michelin"/>
          <p:cNvPicPr>
            <a:picLocks noChangeAspect="1" noChangeArrowheads="1"/>
          </p:cNvPicPr>
          <p:nvPr/>
        </p:nvPicPr>
        <p:blipFill rotWithShape="1">
          <a:blip r:embed="rId10">
            <a:extLst>
              <a:ext uri="{28A0092B-C50C-407E-A947-70E740481C1C}">
                <a14:useLocalDpi xmlns:a14="http://schemas.microsoft.com/office/drawing/2010/main" val="0"/>
              </a:ext>
            </a:extLst>
          </a:blip>
          <a:srcRect t="32803"/>
          <a:stretch/>
        </p:blipFill>
        <p:spPr bwMode="auto">
          <a:xfrm>
            <a:off x="0" y="4606506"/>
            <a:ext cx="2404150" cy="225149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40" name="Picture 16" descr="Image result for ispy book micheli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69142" y="-35653"/>
            <a:ext cx="3914149" cy="323460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42" name="Picture 18" descr="I-Spy Cars"/>
          <p:cNvPicPr>
            <a:picLocks noChangeAspect="1" noChangeArrowheads="1"/>
          </p:cNvPicPr>
          <p:nvPr/>
        </p:nvPicPr>
        <p:blipFill rotWithShape="1">
          <a:blip r:embed="rId12">
            <a:extLst>
              <a:ext uri="{28A0092B-C50C-407E-A947-70E740481C1C}">
                <a14:useLocalDpi xmlns:a14="http://schemas.microsoft.com/office/drawing/2010/main" val="0"/>
              </a:ext>
            </a:extLst>
          </a:blip>
          <a:srcRect l="5176" t="3432" r="4773" b="67549"/>
          <a:stretch/>
        </p:blipFill>
        <p:spPr bwMode="auto">
          <a:xfrm>
            <a:off x="0" y="3503694"/>
            <a:ext cx="2404150" cy="110281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54" name="Picture 30" descr="Image result for magnifying glas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8502407" y="3429000"/>
            <a:ext cx="893789" cy="160860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56" name="Picture 32" descr="Image result for camera"/>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973027" y="-26127"/>
            <a:ext cx="3310364" cy="220691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26" name="Picture 2" descr="https://eye.keckmedicine.org/wp-content/uploads/2017/12/Eye-Cover-small-1.png"/>
          <p:cNvPicPr>
            <a:picLocks noChangeAspect="1" noChangeArrowheads="1"/>
          </p:cNvPicPr>
          <p:nvPr/>
        </p:nvPicPr>
        <p:blipFill rotWithShape="1">
          <a:blip r:embed="rId15">
            <a:extLst>
              <a:ext uri="{28A0092B-C50C-407E-A947-70E740481C1C}">
                <a14:useLocalDpi xmlns:a14="http://schemas.microsoft.com/office/drawing/2010/main" val="0"/>
              </a:ext>
            </a:extLst>
          </a:blip>
          <a:srcRect l="1" r="27665"/>
          <a:stretch/>
        </p:blipFill>
        <p:spPr bwMode="auto">
          <a:xfrm>
            <a:off x="8959404" y="4977687"/>
            <a:ext cx="3232596" cy="188031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395652" y="4779874"/>
            <a:ext cx="2190750" cy="2095500"/>
          </a:xfrm>
          <a:prstGeom prst="rect">
            <a:avLst/>
          </a:prstGeom>
          <a:ln>
            <a:noFill/>
          </a:ln>
        </p:spPr>
      </p:pic>
      <p:pic>
        <p:nvPicPr>
          <p:cNvPr id="1068" name="Picture 44" descr="Image result for picture of person taking picture of animal on phone"/>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944594" y="4913518"/>
            <a:ext cx="2346372" cy="1944980"/>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24" name="Straight Connector 23">
            <a:extLst>
              <a:ext uri="{FF2B5EF4-FFF2-40B4-BE49-F238E27FC236}">
                <a16:creationId xmlns:a16="http://schemas.microsoft.com/office/drawing/2014/main" id="{05A37BBF-8E99-4CC7-B10C-F370C5523965}"/>
              </a:ext>
            </a:extLst>
          </p:cNvPr>
          <p:cNvCxnSpPr>
            <a:cxnSpLocks/>
          </p:cNvCxnSpPr>
          <p:nvPr/>
        </p:nvCxnSpPr>
        <p:spPr>
          <a:xfrm flipV="1">
            <a:off x="3675808" y="-47856"/>
            <a:ext cx="0" cy="2222368"/>
          </a:xfrm>
          <a:prstGeom prst="line">
            <a:avLst/>
          </a:prstGeom>
          <a:ln w="50800">
            <a:solidFill>
              <a:schemeClr val="accent1"/>
            </a:solidFill>
          </a:ln>
        </p:spPr>
        <p:style>
          <a:lnRef idx="3">
            <a:schemeClr val="accent1"/>
          </a:lnRef>
          <a:fillRef idx="0">
            <a:schemeClr val="accent1"/>
          </a:fillRef>
          <a:effectRef idx="2">
            <a:schemeClr val="accent1"/>
          </a:effectRef>
          <a:fontRef idx="minor">
            <a:schemeClr val="tx1"/>
          </a:fontRef>
        </p:style>
      </p:cxnSp>
      <p:cxnSp>
        <p:nvCxnSpPr>
          <p:cNvPr id="26" name="Straight Connector 25">
            <a:extLst>
              <a:ext uri="{FF2B5EF4-FFF2-40B4-BE49-F238E27FC236}">
                <a16:creationId xmlns:a16="http://schemas.microsoft.com/office/drawing/2014/main" id="{9A306DA3-CAE3-4A7C-8A3D-02275A42EDB6}"/>
              </a:ext>
            </a:extLst>
          </p:cNvPr>
          <p:cNvCxnSpPr>
            <a:cxnSpLocks/>
          </p:cNvCxnSpPr>
          <p:nvPr/>
        </p:nvCxnSpPr>
        <p:spPr>
          <a:xfrm flipV="1">
            <a:off x="0" y="-54517"/>
            <a:ext cx="0" cy="2222368"/>
          </a:xfrm>
          <a:prstGeom prst="line">
            <a:avLst/>
          </a:prstGeom>
          <a:ln>
            <a:solidFill>
              <a:schemeClr val="accent1"/>
            </a:solidFill>
          </a:ln>
        </p:spPr>
        <p:style>
          <a:lnRef idx="3">
            <a:schemeClr val="accent1"/>
          </a:lnRef>
          <a:fillRef idx="0">
            <a:schemeClr val="accent1"/>
          </a:fillRef>
          <a:effectRef idx="2">
            <a:schemeClr val="accent1"/>
          </a:effectRef>
          <a:fontRef idx="minor">
            <a:schemeClr val="tx1"/>
          </a:fontRef>
        </p:style>
      </p:cxnSp>
      <p:cxnSp>
        <p:nvCxnSpPr>
          <p:cNvPr id="27" name="Straight Connector 26">
            <a:extLst>
              <a:ext uri="{FF2B5EF4-FFF2-40B4-BE49-F238E27FC236}">
                <a16:creationId xmlns:a16="http://schemas.microsoft.com/office/drawing/2014/main" id="{D8DF2111-A825-4CCB-A590-61EE08E38E2F}"/>
              </a:ext>
            </a:extLst>
          </p:cNvPr>
          <p:cNvCxnSpPr>
            <a:cxnSpLocks/>
          </p:cNvCxnSpPr>
          <p:nvPr/>
        </p:nvCxnSpPr>
        <p:spPr>
          <a:xfrm flipV="1">
            <a:off x="4969464" y="-39147"/>
            <a:ext cx="0" cy="2222368"/>
          </a:xfrm>
          <a:prstGeom prst="line">
            <a:avLst/>
          </a:prstGeom>
          <a:ln w="50800">
            <a:solidFill>
              <a:schemeClr val="accent1"/>
            </a:solidFill>
          </a:ln>
        </p:spPr>
        <p:style>
          <a:lnRef idx="3">
            <a:schemeClr val="accent1"/>
          </a:lnRef>
          <a:fillRef idx="0">
            <a:schemeClr val="accent1"/>
          </a:fillRef>
          <a:effectRef idx="2">
            <a:schemeClr val="accent1"/>
          </a:effectRef>
          <a:fontRef idx="minor">
            <a:schemeClr val="tx1"/>
          </a:fontRef>
        </p:style>
      </p:cxnSp>
      <p:cxnSp>
        <p:nvCxnSpPr>
          <p:cNvPr id="28" name="Straight Connector 27">
            <a:extLst>
              <a:ext uri="{FF2B5EF4-FFF2-40B4-BE49-F238E27FC236}">
                <a16:creationId xmlns:a16="http://schemas.microsoft.com/office/drawing/2014/main" id="{EB09D0DC-AD27-4EA2-BDDD-08F256B4850D}"/>
              </a:ext>
            </a:extLst>
          </p:cNvPr>
          <p:cNvCxnSpPr>
            <a:cxnSpLocks/>
          </p:cNvCxnSpPr>
          <p:nvPr/>
        </p:nvCxnSpPr>
        <p:spPr>
          <a:xfrm flipH="1" flipV="1">
            <a:off x="8271463" y="-50409"/>
            <a:ext cx="7204" cy="3258587"/>
          </a:xfrm>
          <a:prstGeom prst="line">
            <a:avLst/>
          </a:prstGeom>
          <a:ln w="50800">
            <a:solidFill>
              <a:schemeClr val="accent1"/>
            </a:solidFill>
          </a:ln>
        </p:spPr>
        <p:style>
          <a:lnRef idx="3">
            <a:schemeClr val="accent1"/>
          </a:lnRef>
          <a:fillRef idx="0">
            <a:schemeClr val="accent1"/>
          </a:fillRef>
          <a:effectRef idx="2">
            <a:schemeClr val="accent1"/>
          </a:effectRef>
          <a:fontRef idx="minor">
            <a:schemeClr val="tx1"/>
          </a:fontRef>
        </p:style>
      </p:cxnSp>
      <p:cxnSp>
        <p:nvCxnSpPr>
          <p:cNvPr id="37" name="Straight Connector 36">
            <a:extLst>
              <a:ext uri="{FF2B5EF4-FFF2-40B4-BE49-F238E27FC236}">
                <a16:creationId xmlns:a16="http://schemas.microsoft.com/office/drawing/2014/main" id="{F80F7B08-B0C0-4097-B2F9-5BC3080289E7}"/>
              </a:ext>
            </a:extLst>
          </p:cNvPr>
          <p:cNvCxnSpPr>
            <a:cxnSpLocks/>
          </p:cNvCxnSpPr>
          <p:nvPr/>
        </p:nvCxnSpPr>
        <p:spPr>
          <a:xfrm>
            <a:off x="1897813" y="2196091"/>
            <a:ext cx="0" cy="1298078"/>
          </a:xfrm>
          <a:prstGeom prst="line">
            <a:avLst/>
          </a:prstGeom>
          <a:ln w="50800" cap="sq">
            <a:solidFill>
              <a:schemeClr val="accent1"/>
            </a:solidFill>
            <a:round/>
          </a:ln>
        </p:spPr>
        <p:style>
          <a:lnRef idx="3">
            <a:schemeClr val="accent1"/>
          </a:lnRef>
          <a:fillRef idx="0">
            <a:schemeClr val="accent1"/>
          </a:fillRef>
          <a:effectRef idx="2">
            <a:schemeClr val="accent1"/>
          </a:effectRef>
          <a:fontRef idx="minor">
            <a:schemeClr val="tx1"/>
          </a:fontRef>
        </p:style>
      </p:cxnSp>
      <p:cxnSp>
        <p:nvCxnSpPr>
          <p:cNvPr id="42" name="Straight Connector 41">
            <a:extLst>
              <a:ext uri="{FF2B5EF4-FFF2-40B4-BE49-F238E27FC236}">
                <a16:creationId xmlns:a16="http://schemas.microsoft.com/office/drawing/2014/main" id="{BB943FE9-70B8-4B8E-8996-4078DAA58948}"/>
              </a:ext>
            </a:extLst>
          </p:cNvPr>
          <p:cNvCxnSpPr>
            <a:cxnSpLocks/>
          </p:cNvCxnSpPr>
          <p:nvPr/>
        </p:nvCxnSpPr>
        <p:spPr>
          <a:xfrm>
            <a:off x="3305863" y="2174512"/>
            <a:ext cx="0" cy="2587990"/>
          </a:xfrm>
          <a:prstGeom prst="line">
            <a:avLst/>
          </a:prstGeom>
          <a:ln w="50800">
            <a:solidFill>
              <a:schemeClr val="accent1"/>
            </a:solidFill>
          </a:ln>
        </p:spPr>
        <p:style>
          <a:lnRef idx="3">
            <a:schemeClr val="accent1"/>
          </a:lnRef>
          <a:fillRef idx="0">
            <a:schemeClr val="accent1"/>
          </a:fillRef>
          <a:effectRef idx="2">
            <a:schemeClr val="accent1"/>
          </a:effectRef>
          <a:fontRef idx="minor">
            <a:schemeClr val="tx1"/>
          </a:fontRef>
        </p:style>
      </p:cxnSp>
      <p:cxnSp>
        <p:nvCxnSpPr>
          <p:cNvPr id="53" name="Straight Connector 52">
            <a:extLst>
              <a:ext uri="{FF2B5EF4-FFF2-40B4-BE49-F238E27FC236}">
                <a16:creationId xmlns:a16="http://schemas.microsoft.com/office/drawing/2014/main" id="{F17AE48E-9958-4148-A48E-55BF6FCAB397}"/>
              </a:ext>
            </a:extLst>
          </p:cNvPr>
          <p:cNvCxnSpPr>
            <a:cxnSpLocks/>
          </p:cNvCxnSpPr>
          <p:nvPr/>
        </p:nvCxnSpPr>
        <p:spPr>
          <a:xfrm flipH="1" flipV="1">
            <a:off x="6339888" y="5066405"/>
            <a:ext cx="2609569" cy="17397"/>
          </a:xfrm>
          <a:prstGeom prst="line">
            <a:avLst/>
          </a:prstGeom>
          <a:ln w="50800">
            <a:solidFill>
              <a:schemeClr val="accent1"/>
            </a:solidFill>
          </a:ln>
        </p:spPr>
        <p:style>
          <a:lnRef idx="3">
            <a:schemeClr val="accent1"/>
          </a:lnRef>
          <a:fillRef idx="0">
            <a:schemeClr val="accent1"/>
          </a:fillRef>
          <a:effectRef idx="2">
            <a:schemeClr val="accent1"/>
          </a:effectRef>
          <a:fontRef idx="minor">
            <a:schemeClr val="tx1"/>
          </a:fontRef>
        </p:style>
      </p:cxnSp>
      <p:cxnSp>
        <p:nvCxnSpPr>
          <p:cNvPr id="72" name="Straight Connector 71">
            <a:extLst>
              <a:ext uri="{FF2B5EF4-FFF2-40B4-BE49-F238E27FC236}">
                <a16:creationId xmlns:a16="http://schemas.microsoft.com/office/drawing/2014/main" id="{DE3DA46F-ED51-4196-8CDC-C9F0FB8A3E05}"/>
              </a:ext>
            </a:extLst>
          </p:cNvPr>
          <p:cNvCxnSpPr>
            <a:cxnSpLocks/>
          </p:cNvCxnSpPr>
          <p:nvPr/>
        </p:nvCxnSpPr>
        <p:spPr>
          <a:xfrm flipV="1">
            <a:off x="9523562" y="3204631"/>
            <a:ext cx="0" cy="1764178"/>
          </a:xfrm>
          <a:prstGeom prst="line">
            <a:avLst/>
          </a:prstGeom>
          <a:ln w="50800">
            <a:solidFill>
              <a:schemeClr val="accent1"/>
            </a:solidFill>
          </a:ln>
        </p:spPr>
        <p:style>
          <a:lnRef idx="3">
            <a:schemeClr val="accent1"/>
          </a:lnRef>
          <a:fillRef idx="0">
            <a:schemeClr val="accent1"/>
          </a:fillRef>
          <a:effectRef idx="2">
            <a:schemeClr val="accent1"/>
          </a:effectRef>
          <a:fontRef idx="minor">
            <a:schemeClr val="tx1"/>
          </a:fontRef>
        </p:style>
      </p:cxnSp>
      <p:pic>
        <p:nvPicPr>
          <p:cNvPr id="1052" name="Picture 28" descr="https://svgsilh.com/png-512/303408.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12299815" flipV="1">
            <a:off x="1842015" y="244558"/>
            <a:ext cx="1478047" cy="1794513"/>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BDB78E4A-452F-498D-B1D2-EAB0A852B226}"/>
              </a:ext>
            </a:extLst>
          </p:cNvPr>
          <p:cNvCxnSpPr>
            <a:cxnSpLocks/>
          </p:cNvCxnSpPr>
          <p:nvPr/>
        </p:nvCxnSpPr>
        <p:spPr>
          <a:xfrm>
            <a:off x="0" y="-54517"/>
            <a:ext cx="12183291" cy="0"/>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cxnSp>
      <p:cxnSp>
        <p:nvCxnSpPr>
          <p:cNvPr id="6" name="Straight Connector 5">
            <a:extLst>
              <a:ext uri="{FF2B5EF4-FFF2-40B4-BE49-F238E27FC236}">
                <a16:creationId xmlns:a16="http://schemas.microsoft.com/office/drawing/2014/main" id="{0CA20DFB-B538-4A19-B86F-A17FE08D9933}"/>
              </a:ext>
            </a:extLst>
          </p:cNvPr>
          <p:cNvCxnSpPr>
            <a:cxnSpLocks/>
          </p:cNvCxnSpPr>
          <p:nvPr/>
        </p:nvCxnSpPr>
        <p:spPr>
          <a:xfrm>
            <a:off x="-1" y="2166347"/>
            <a:ext cx="8280687" cy="38717"/>
          </a:xfrm>
          <a:prstGeom prst="line">
            <a:avLst/>
          </a:prstGeom>
          <a:ln w="50800">
            <a:solidFill>
              <a:schemeClr val="accent1"/>
            </a:solidFill>
          </a:ln>
        </p:spPr>
        <p:style>
          <a:lnRef idx="3">
            <a:schemeClr val="accent1"/>
          </a:lnRef>
          <a:fillRef idx="0">
            <a:schemeClr val="accent1"/>
          </a:fillRef>
          <a:effectRef idx="2">
            <a:schemeClr val="accent1"/>
          </a:effectRef>
          <a:fontRef idx="minor">
            <a:schemeClr val="tx1"/>
          </a:fontRef>
        </p:style>
      </p:cxnSp>
      <p:cxnSp>
        <p:nvCxnSpPr>
          <p:cNvPr id="35" name="Straight Connector 34">
            <a:extLst>
              <a:ext uri="{FF2B5EF4-FFF2-40B4-BE49-F238E27FC236}">
                <a16:creationId xmlns:a16="http://schemas.microsoft.com/office/drawing/2014/main" id="{E3CED6C4-69E8-4AA4-9055-297326E5CE09}"/>
              </a:ext>
            </a:extLst>
          </p:cNvPr>
          <p:cNvCxnSpPr>
            <a:cxnSpLocks/>
          </p:cNvCxnSpPr>
          <p:nvPr/>
        </p:nvCxnSpPr>
        <p:spPr>
          <a:xfrm>
            <a:off x="8709" y="3482980"/>
            <a:ext cx="2386943" cy="20714"/>
          </a:xfrm>
          <a:prstGeom prst="line">
            <a:avLst/>
          </a:prstGeom>
          <a:ln w="50800">
            <a:solidFill>
              <a:schemeClr val="accent1"/>
            </a:solidFill>
          </a:ln>
        </p:spPr>
        <p:style>
          <a:lnRef idx="3">
            <a:schemeClr val="accent1"/>
          </a:lnRef>
          <a:fillRef idx="0">
            <a:schemeClr val="accent1"/>
          </a:fillRef>
          <a:effectRef idx="2">
            <a:schemeClr val="accent1"/>
          </a:effectRef>
          <a:fontRef idx="minor">
            <a:schemeClr val="tx1"/>
          </a:fontRef>
        </p:style>
      </p:cxnSp>
      <p:cxnSp>
        <p:nvCxnSpPr>
          <p:cNvPr id="46" name="Straight Connector 45">
            <a:extLst>
              <a:ext uri="{FF2B5EF4-FFF2-40B4-BE49-F238E27FC236}">
                <a16:creationId xmlns:a16="http://schemas.microsoft.com/office/drawing/2014/main" id="{5ADA4D00-CEA4-476F-9895-73764555D22E}"/>
              </a:ext>
            </a:extLst>
          </p:cNvPr>
          <p:cNvCxnSpPr>
            <a:cxnSpLocks/>
          </p:cNvCxnSpPr>
          <p:nvPr/>
        </p:nvCxnSpPr>
        <p:spPr>
          <a:xfrm>
            <a:off x="2413675" y="4762502"/>
            <a:ext cx="3925144" cy="26248"/>
          </a:xfrm>
          <a:prstGeom prst="line">
            <a:avLst/>
          </a:prstGeom>
          <a:ln w="50800">
            <a:solidFill>
              <a:schemeClr val="accent1"/>
            </a:solidFill>
          </a:ln>
        </p:spPr>
        <p:style>
          <a:lnRef idx="3">
            <a:schemeClr val="accent1"/>
          </a:lnRef>
          <a:fillRef idx="0">
            <a:schemeClr val="accent1"/>
          </a:fillRef>
          <a:effectRef idx="2">
            <a:schemeClr val="accent1"/>
          </a:effectRef>
          <a:fontRef idx="minor">
            <a:schemeClr val="tx1"/>
          </a:fontRef>
        </p:style>
      </p:cxnSp>
      <p:cxnSp>
        <p:nvCxnSpPr>
          <p:cNvPr id="44" name="Straight Connector 43">
            <a:extLst>
              <a:ext uri="{FF2B5EF4-FFF2-40B4-BE49-F238E27FC236}">
                <a16:creationId xmlns:a16="http://schemas.microsoft.com/office/drawing/2014/main" id="{B4038DC7-F954-45A4-B9DC-9ECC18EE0583}"/>
              </a:ext>
            </a:extLst>
          </p:cNvPr>
          <p:cNvCxnSpPr>
            <a:cxnSpLocks/>
          </p:cNvCxnSpPr>
          <p:nvPr/>
        </p:nvCxnSpPr>
        <p:spPr>
          <a:xfrm flipH="1">
            <a:off x="2395652" y="3503694"/>
            <a:ext cx="8498" cy="3337992"/>
          </a:xfrm>
          <a:prstGeom prst="line">
            <a:avLst/>
          </a:prstGeom>
          <a:ln w="50800" cap="sq">
            <a:solidFill>
              <a:schemeClr val="accent1"/>
            </a:solidFill>
          </a:ln>
        </p:spPr>
        <p:style>
          <a:lnRef idx="3">
            <a:schemeClr val="accent1"/>
          </a:lnRef>
          <a:fillRef idx="0">
            <a:schemeClr val="accent1"/>
          </a:fillRef>
          <a:effectRef idx="2">
            <a:schemeClr val="accent1"/>
          </a:effectRef>
          <a:fontRef idx="minor">
            <a:schemeClr val="tx1"/>
          </a:fontRef>
        </p:style>
      </p:cxnSp>
      <p:cxnSp>
        <p:nvCxnSpPr>
          <p:cNvPr id="50" name="Straight Connector 49">
            <a:extLst>
              <a:ext uri="{FF2B5EF4-FFF2-40B4-BE49-F238E27FC236}">
                <a16:creationId xmlns:a16="http://schemas.microsoft.com/office/drawing/2014/main" id="{A541BD26-7F20-4EEF-A8B9-87FBDD9AE5F2}"/>
              </a:ext>
            </a:extLst>
          </p:cNvPr>
          <p:cNvCxnSpPr>
            <a:cxnSpLocks/>
          </p:cNvCxnSpPr>
          <p:nvPr/>
        </p:nvCxnSpPr>
        <p:spPr>
          <a:xfrm flipV="1">
            <a:off x="6329943" y="2192983"/>
            <a:ext cx="8876" cy="469776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5D57A12-541E-4239-BD05-04EEA6CC396B}"/>
              </a:ext>
            </a:extLst>
          </p:cNvPr>
          <p:cNvCxnSpPr>
            <a:cxnSpLocks/>
          </p:cNvCxnSpPr>
          <p:nvPr/>
        </p:nvCxnSpPr>
        <p:spPr>
          <a:xfrm flipV="1">
            <a:off x="8959402" y="4968809"/>
            <a:ext cx="1" cy="1866463"/>
          </a:xfrm>
          <a:prstGeom prst="line">
            <a:avLst/>
          </a:prstGeom>
          <a:ln w="50800">
            <a:solidFill>
              <a:schemeClr val="accent1"/>
            </a:solidFill>
          </a:ln>
        </p:spPr>
        <p:style>
          <a:lnRef idx="3">
            <a:schemeClr val="accent1"/>
          </a:lnRef>
          <a:fillRef idx="0">
            <a:schemeClr val="accent1"/>
          </a:fillRef>
          <a:effectRef idx="2">
            <a:schemeClr val="accent1"/>
          </a:effectRef>
          <a:fontRef idx="minor">
            <a:schemeClr val="tx1"/>
          </a:fontRef>
        </p:style>
      </p:cxnSp>
      <p:cxnSp>
        <p:nvCxnSpPr>
          <p:cNvPr id="59" name="Straight Connector 58">
            <a:extLst>
              <a:ext uri="{FF2B5EF4-FFF2-40B4-BE49-F238E27FC236}">
                <a16:creationId xmlns:a16="http://schemas.microsoft.com/office/drawing/2014/main" id="{D535C843-5995-4F79-867D-B5652116DFF7}"/>
              </a:ext>
            </a:extLst>
          </p:cNvPr>
          <p:cNvCxnSpPr>
            <a:cxnSpLocks/>
          </p:cNvCxnSpPr>
          <p:nvPr/>
        </p:nvCxnSpPr>
        <p:spPr>
          <a:xfrm flipH="1">
            <a:off x="8959403" y="4968809"/>
            <a:ext cx="3221198" cy="1"/>
          </a:xfrm>
          <a:prstGeom prst="line">
            <a:avLst/>
          </a:prstGeom>
          <a:ln w="50800">
            <a:solidFill>
              <a:schemeClr val="accent1"/>
            </a:solidFill>
          </a:ln>
        </p:spPr>
        <p:style>
          <a:lnRef idx="3">
            <a:schemeClr val="accent1"/>
          </a:lnRef>
          <a:fillRef idx="0">
            <a:schemeClr val="accent1"/>
          </a:fillRef>
          <a:effectRef idx="2">
            <a:schemeClr val="accent1"/>
          </a:effectRef>
          <a:fontRef idx="minor">
            <a:schemeClr val="tx1"/>
          </a:fontRef>
        </p:style>
      </p:cxnSp>
      <p:cxnSp>
        <p:nvCxnSpPr>
          <p:cNvPr id="68" name="Straight Connector 67">
            <a:extLst>
              <a:ext uri="{FF2B5EF4-FFF2-40B4-BE49-F238E27FC236}">
                <a16:creationId xmlns:a16="http://schemas.microsoft.com/office/drawing/2014/main" id="{E508BD8F-555D-4B80-B1D4-620460ED2B57}"/>
              </a:ext>
            </a:extLst>
          </p:cNvPr>
          <p:cNvCxnSpPr>
            <a:cxnSpLocks/>
          </p:cNvCxnSpPr>
          <p:nvPr/>
        </p:nvCxnSpPr>
        <p:spPr>
          <a:xfrm>
            <a:off x="8271931" y="3204631"/>
            <a:ext cx="3902099" cy="5932"/>
          </a:xfrm>
          <a:prstGeom prst="line">
            <a:avLst/>
          </a:prstGeom>
          <a:ln w="50800">
            <a:solidFill>
              <a:schemeClr val="accent1"/>
            </a:solidFill>
          </a:ln>
        </p:spPr>
        <p:style>
          <a:lnRef idx="3">
            <a:schemeClr val="accent1"/>
          </a:lnRef>
          <a:fillRef idx="0">
            <a:schemeClr val="accent1"/>
          </a:fillRef>
          <a:effectRef idx="2">
            <a:schemeClr val="accent1"/>
          </a:effectRef>
          <a:fontRef idx="minor">
            <a:schemeClr val="tx1"/>
          </a:fontRef>
        </p:style>
      </p:cxnSp>
      <p:cxnSp>
        <p:nvCxnSpPr>
          <p:cNvPr id="34" name="Straight Connector 33">
            <a:extLst>
              <a:ext uri="{FF2B5EF4-FFF2-40B4-BE49-F238E27FC236}">
                <a16:creationId xmlns:a16="http://schemas.microsoft.com/office/drawing/2014/main" id="{81A5EF67-71BA-4920-AD52-972DB6075A61}"/>
              </a:ext>
            </a:extLst>
          </p:cNvPr>
          <p:cNvCxnSpPr>
            <a:cxnSpLocks/>
          </p:cNvCxnSpPr>
          <p:nvPr/>
        </p:nvCxnSpPr>
        <p:spPr>
          <a:xfrm flipH="1" flipV="1">
            <a:off x="12181670" y="-54517"/>
            <a:ext cx="9261" cy="6914521"/>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cxnSp>
      <p:cxnSp>
        <p:nvCxnSpPr>
          <p:cNvPr id="32" name="Straight Connector 31">
            <a:extLst>
              <a:ext uri="{FF2B5EF4-FFF2-40B4-BE49-F238E27FC236}">
                <a16:creationId xmlns:a16="http://schemas.microsoft.com/office/drawing/2014/main" id="{367D735C-4839-4105-B919-11F3EDA3B2C5}"/>
              </a:ext>
            </a:extLst>
          </p:cNvPr>
          <p:cNvCxnSpPr>
            <a:cxnSpLocks/>
          </p:cNvCxnSpPr>
          <p:nvPr/>
        </p:nvCxnSpPr>
        <p:spPr>
          <a:xfrm flipH="1" flipV="1">
            <a:off x="-9430" y="-39147"/>
            <a:ext cx="9261" cy="6914521"/>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cxnSp>
      <p:cxnSp>
        <p:nvCxnSpPr>
          <p:cNvPr id="31" name="Straight Connector 30">
            <a:extLst>
              <a:ext uri="{FF2B5EF4-FFF2-40B4-BE49-F238E27FC236}">
                <a16:creationId xmlns:a16="http://schemas.microsoft.com/office/drawing/2014/main" id="{70537D7F-4081-464D-BD42-EFD46DB0EF3F}"/>
              </a:ext>
            </a:extLst>
          </p:cNvPr>
          <p:cNvCxnSpPr>
            <a:cxnSpLocks/>
          </p:cNvCxnSpPr>
          <p:nvPr/>
        </p:nvCxnSpPr>
        <p:spPr>
          <a:xfrm>
            <a:off x="8709" y="6873371"/>
            <a:ext cx="12183291" cy="0"/>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328541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8">
            <a:extLst>
              <a:ext uri="{FF2B5EF4-FFF2-40B4-BE49-F238E27FC236}">
                <a16:creationId xmlns:a16="http://schemas.microsoft.com/office/drawing/2014/main" id="{2ADAB95A-A8FB-4562-8EF4-801CAED761E3}"/>
              </a:ext>
            </a:extLst>
          </p:cNvPr>
          <p:cNvSpPr txBox="1">
            <a:spLocks/>
          </p:cNvSpPr>
          <p:nvPr/>
        </p:nvSpPr>
        <p:spPr>
          <a:xfrm>
            <a:off x="63500" y="111891"/>
            <a:ext cx="8596668" cy="774597"/>
          </a:xfrm>
          <a:prstGeom prst="rect">
            <a:avLst/>
          </a:prstGeom>
        </p:spPr>
        <p:txBody>
          <a:bodyPr vert="horz" lIns="91440" tIns="45720" rIns="91440" bIns="45720" rtlCol="0" anchor="b">
            <a:normAutofit/>
          </a:bodyPr>
          <a:lstStyle>
            <a:lvl1pPr algn="l" defTabSz="457200" rtl="0" eaLnBrk="1" latinLnBrk="0" hangingPunct="1">
              <a:spcBef>
                <a:spcPct val="0"/>
              </a:spcBef>
              <a:buNone/>
              <a:defRPr sz="44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Nicole Smith</a:t>
            </a:r>
          </a:p>
        </p:txBody>
      </p:sp>
      <p:sp>
        <p:nvSpPr>
          <p:cNvPr id="25" name="Text Placeholder 9">
            <a:extLst>
              <a:ext uri="{FF2B5EF4-FFF2-40B4-BE49-F238E27FC236}">
                <a16:creationId xmlns:a16="http://schemas.microsoft.com/office/drawing/2014/main" id="{977EC818-A635-4A2C-99AB-DB5A698652BF}"/>
              </a:ext>
            </a:extLst>
          </p:cNvPr>
          <p:cNvSpPr txBox="1">
            <a:spLocks/>
          </p:cNvSpPr>
          <p:nvPr/>
        </p:nvSpPr>
        <p:spPr>
          <a:xfrm>
            <a:off x="159810" y="886488"/>
            <a:ext cx="8596668" cy="1513914"/>
          </a:xfrm>
          <a:prstGeom prst="rect">
            <a:avLst/>
          </a:prstGeom>
        </p:spPr>
        <p:txBody>
          <a:bodyPr vert="horz" lIns="91440" tIns="45720" rIns="91440" bIns="45720" rtlCol="0" anchor="t">
            <a:normAutofit lnSpcReduction="10000"/>
          </a:bodyPr>
          <a:lstStyle>
            <a:lvl1pPr marL="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r>
              <a:rPr lang="en-GB" dirty="0"/>
              <a:t>Occupation : University </a:t>
            </a:r>
            <a:r>
              <a:rPr lang="en-GB" dirty="0" smtClean="0"/>
              <a:t>Student (Medicine)</a:t>
            </a:r>
            <a:endParaRPr lang="en-GB" dirty="0"/>
          </a:p>
          <a:p>
            <a:r>
              <a:rPr lang="en-GB" dirty="0"/>
              <a:t>Gender : Female</a:t>
            </a:r>
          </a:p>
          <a:p>
            <a:r>
              <a:rPr lang="en-GB" dirty="0"/>
              <a:t>Age : 19</a:t>
            </a:r>
          </a:p>
          <a:p>
            <a:r>
              <a:rPr lang="en-US" dirty="0"/>
              <a:t>Locale : Manchester, England</a:t>
            </a:r>
          </a:p>
          <a:p>
            <a:endParaRPr lang="en-US" dirty="0"/>
          </a:p>
        </p:txBody>
      </p:sp>
      <p:sp>
        <p:nvSpPr>
          <p:cNvPr id="26" name="Rectangle 25">
            <a:extLst>
              <a:ext uri="{FF2B5EF4-FFF2-40B4-BE49-F238E27FC236}">
                <a16:creationId xmlns:a16="http://schemas.microsoft.com/office/drawing/2014/main" id="{ECA9201F-91BB-468E-A54E-B6F0AB271906}"/>
              </a:ext>
            </a:extLst>
          </p:cNvPr>
          <p:cNvSpPr/>
          <p:nvPr/>
        </p:nvSpPr>
        <p:spPr>
          <a:xfrm>
            <a:off x="6606804" y="157980"/>
            <a:ext cx="2523270" cy="2228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61CE886F-819F-48DA-854E-D6A9846A8ABD}"/>
              </a:ext>
            </a:extLst>
          </p:cNvPr>
          <p:cNvCxnSpPr>
            <a:cxnSpLocks/>
          </p:cNvCxnSpPr>
          <p:nvPr/>
        </p:nvCxnSpPr>
        <p:spPr>
          <a:xfrm>
            <a:off x="63500" y="2470150"/>
            <a:ext cx="9172575" cy="9525"/>
          </a:xfrm>
          <a:prstGeom prst="line">
            <a:avLst/>
          </a:prstGeom>
          <a:ln w="38100" cap="sq"/>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44A9E3C-ACE9-4B00-BD02-3F1D60B8BAA2}"/>
              </a:ext>
            </a:extLst>
          </p:cNvPr>
          <p:cNvCxnSpPr>
            <a:cxnSpLocks/>
          </p:cNvCxnSpPr>
          <p:nvPr/>
        </p:nvCxnSpPr>
        <p:spPr>
          <a:xfrm>
            <a:off x="6505410" y="71760"/>
            <a:ext cx="0" cy="2400300"/>
          </a:xfrm>
          <a:prstGeom prst="line">
            <a:avLst/>
          </a:prstGeom>
          <a:ln w="38100" cap="sq"/>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022024C-70A6-4A59-AE13-B5B4E08E993A}"/>
              </a:ext>
            </a:extLst>
          </p:cNvPr>
          <p:cNvCxnSpPr>
            <a:cxnSpLocks/>
          </p:cNvCxnSpPr>
          <p:nvPr/>
        </p:nvCxnSpPr>
        <p:spPr>
          <a:xfrm>
            <a:off x="9236075" y="72255"/>
            <a:ext cx="0" cy="2400300"/>
          </a:xfrm>
          <a:prstGeom prst="line">
            <a:avLst/>
          </a:prstGeom>
          <a:ln w="38100" cap="sq"/>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E437094-7A86-4125-A6F5-6D435160C3DF}"/>
              </a:ext>
            </a:extLst>
          </p:cNvPr>
          <p:cNvCxnSpPr>
            <a:cxnSpLocks/>
          </p:cNvCxnSpPr>
          <p:nvPr/>
        </p:nvCxnSpPr>
        <p:spPr>
          <a:xfrm>
            <a:off x="82550" y="69850"/>
            <a:ext cx="9153525" cy="0"/>
          </a:xfrm>
          <a:prstGeom prst="line">
            <a:avLst/>
          </a:prstGeom>
          <a:ln w="38100" cap="sq"/>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8C76976-C067-48F9-92E5-18EC5FF6A034}"/>
              </a:ext>
            </a:extLst>
          </p:cNvPr>
          <p:cNvCxnSpPr>
            <a:cxnSpLocks/>
          </p:cNvCxnSpPr>
          <p:nvPr/>
        </p:nvCxnSpPr>
        <p:spPr>
          <a:xfrm>
            <a:off x="63500" y="69850"/>
            <a:ext cx="0" cy="2400300"/>
          </a:xfrm>
          <a:prstGeom prst="line">
            <a:avLst/>
          </a:prstGeom>
          <a:ln w="38100" cap="sq"/>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2"/>
          <a:srcRect l="11759" r="12265"/>
          <a:stretch/>
        </p:blipFill>
        <p:spPr>
          <a:xfrm>
            <a:off x="6696891" y="243840"/>
            <a:ext cx="2333898" cy="2072640"/>
          </a:xfrm>
          <a:prstGeom prst="rect">
            <a:avLst/>
          </a:prstGeom>
        </p:spPr>
      </p:pic>
      <p:sp>
        <p:nvSpPr>
          <p:cNvPr id="2" name="TextBox 1">
            <a:extLst>
              <a:ext uri="{FF2B5EF4-FFF2-40B4-BE49-F238E27FC236}">
                <a16:creationId xmlns:a16="http://schemas.microsoft.com/office/drawing/2014/main" id="{B459507D-A317-4E0D-861E-D0F139C2F399}"/>
              </a:ext>
            </a:extLst>
          </p:cNvPr>
          <p:cNvSpPr txBox="1"/>
          <p:nvPr/>
        </p:nvSpPr>
        <p:spPr>
          <a:xfrm>
            <a:off x="308028" y="2667600"/>
            <a:ext cx="9359847" cy="3970318"/>
          </a:xfrm>
          <a:prstGeom prst="rect">
            <a:avLst/>
          </a:prstGeom>
          <a:noFill/>
        </p:spPr>
        <p:txBody>
          <a:bodyPr wrap="square" rtlCol="0">
            <a:spAutoFit/>
          </a:bodyPr>
          <a:lstStyle/>
          <a:p>
            <a:r>
              <a:rPr lang="en-GB" dirty="0"/>
              <a:t>Nicole is a first-year medical student and enjoys the outdoors, she doesn’t have a big budget for activities during the little spare time that she </a:t>
            </a:r>
            <a:r>
              <a:rPr lang="en-GB" dirty="0" smtClean="0"/>
              <a:t>has so often goes for walks in the park.</a:t>
            </a:r>
          </a:p>
          <a:p>
            <a:endParaRPr lang="en-GB" dirty="0"/>
          </a:p>
          <a:p>
            <a:r>
              <a:rPr lang="en-GB" dirty="0" smtClean="0"/>
              <a:t>She used to holiday with her parents in the Lake District and saw many wonderful wild animals, and doesn’t agree with captivity however appreciates conservation efforts that are put in place.</a:t>
            </a:r>
          </a:p>
          <a:p>
            <a:endParaRPr lang="en-GB" dirty="0"/>
          </a:p>
          <a:p>
            <a:r>
              <a:rPr lang="en-US" u="sng" dirty="0"/>
              <a:t>Hobbies</a:t>
            </a:r>
            <a:r>
              <a:rPr lang="en-US" dirty="0"/>
              <a:t> </a:t>
            </a:r>
          </a:p>
          <a:p>
            <a:r>
              <a:rPr lang="en-US" dirty="0"/>
              <a:t>Horse Riding, Hockey, Volunteering</a:t>
            </a:r>
          </a:p>
          <a:p>
            <a:endParaRPr lang="en-GB" dirty="0"/>
          </a:p>
          <a:p>
            <a:endParaRPr lang="en-GB" dirty="0"/>
          </a:p>
          <a:p>
            <a:endParaRPr lang="en-GB" dirty="0"/>
          </a:p>
          <a:p>
            <a:endParaRPr lang="en-US" dirty="0"/>
          </a:p>
        </p:txBody>
      </p:sp>
      <p:sp>
        <p:nvSpPr>
          <p:cNvPr id="3" name="Isosceles Triangle 2">
            <a:extLst>
              <a:ext uri="{FF2B5EF4-FFF2-40B4-BE49-F238E27FC236}">
                <a16:creationId xmlns:a16="http://schemas.microsoft.com/office/drawing/2014/main" id="{6249A65C-7D1D-472B-A1A2-2DC82C1D773D}"/>
              </a:ext>
            </a:extLst>
          </p:cNvPr>
          <p:cNvSpPr/>
          <p:nvPr/>
        </p:nvSpPr>
        <p:spPr>
          <a:xfrm>
            <a:off x="454106" y="6134100"/>
            <a:ext cx="1981200" cy="368300"/>
          </a:xfrm>
          <a:prstGeom prst="triangle">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A3F6AEB9-F9F6-48AF-8862-D468E7953C87}"/>
              </a:ext>
            </a:extLst>
          </p:cNvPr>
          <p:cNvSpPr/>
          <p:nvPr/>
        </p:nvSpPr>
        <p:spPr>
          <a:xfrm>
            <a:off x="2721029" y="6134100"/>
            <a:ext cx="1981200" cy="368300"/>
          </a:xfrm>
          <a:prstGeom prst="triangle">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01AB0A1E-06E4-4B28-85DB-C23ED07D8273}"/>
              </a:ext>
            </a:extLst>
          </p:cNvPr>
          <p:cNvSpPr/>
          <p:nvPr/>
        </p:nvSpPr>
        <p:spPr>
          <a:xfrm>
            <a:off x="4987952" y="6134100"/>
            <a:ext cx="1981200" cy="368300"/>
          </a:xfrm>
          <a:prstGeom prst="triangle">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E36E7C7A-CF50-47D1-ACDF-96BA04BD44F9}"/>
              </a:ext>
            </a:extLst>
          </p:cNvPr>
          <p:cNvSpPr/>
          <p:nvPr/>
        </p:nvSpPr>
        <p:spPr>
          <a:xfrm>
            <a:off x="7254875" y="6134100"/>
            <a:ext cx="1981200" cy="368300"/>
          </a:xfrm>
          <a:prstGeom prst="triangle">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Fir tree">
            <a:extLst>
              <a:ext uri="{FF2B5EF4-FFF2-40B4-BE49-F238E27FC236}">
                <a16:creationId xmlns:a16="http://schemas.microsoft.com/office/drawing/2014/main" id="{014B5560-5088-4127-BFC1-0F17A8EDFA4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533606" y="5971512"/>
            <a:ext cx="594388" cy="594388"/>
          </a:xfrm>
          <a:prstGeom prst="rect">
            <a:avLst/>
          </a:prstGeom>
        </p:spPr>
      </p:pic>
      <p:sp>
        <p:nvSpPr>
          <p:cNvPr id="6" name="TextBox 5">
            <a:extLst>
              <a:ext uri="{FF2B5EF4-FFF2-40B4-BE49-F238E27FC236}">
                <a16:creationId xmlns:a16="http://schemas.microsoft.com/office/drawing/2014/main" id="{5943CAE1-36E7-451A-984B-0B3C0DBBCA16}"/>
              </a:ext>
            </a:extLst>
          </p:cNvPr>
          <p:cNvSpPr txBox="1"/>
          <p:nvPr/>
        </p:nvSpPr>
        <p:spPr>
          <a:xfrm>
            <a:off x="454106" y="5676900"/>
            <a:ext cx="8781969" cy="381000"/>
          </a:xfrm>
          <a:prstGeom prst="rect">
            <a:avLst/>
          </a:prstGeom>
          <a:noFill/>
        </p:spPr>
        <p:txBody>
          <a:bodyPr wrap="square" rtlCol="0">
            <a:spAutoFit/>
          </a:bodyPr>
          <a:lstStyle/>
          <a:p>
            <a:r>
              <a:rPr lang="en-GB" dirty="0"/>
              <a:t>Outdoors			Mobile use			Free time			Budget		</a:t>
            </a:r>
            <a:endParaRPr lang="en-US" dirty="0"/>
          </a:p>
        </p:txBody>
      </p:sp>
      <p:pic>
        <p:nvPicPr>
          <p:cNvPr id="8" name="Graphic 7" descr="Smart Phone">
            <a:extLst>
              <a:ext uri="{FF2B5EF4-FFF2-40B4-BE49-F238E27FC236}">
                <a16:creationId xmlns:a16="http://schemas.microsoft.com/office/drawing/2014/main" id="{F5C2A450-642E-425D-BE5C-84E039E6308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10800000">
            <a:off x="4308596" y="5961324"/>
            <a:ext cx="594388" cy="594388"/>
          </a:xfrm>
          <a:prstGeom prst="rect">
            <a:avLst/>
          </a:prstGeom>
        </p:spPr>
      </p:pic>
      <p:pic>
        <p:nvPicPr>
          <p:cNvPr id="10" name="Graphic 9" descr="Stopwatch">
            <a:extLst>
              <a:ext uri="{FF2B5EF4-FFF2-40B4-BE49-F238E27FC236}">
                <a16:creationId xmlns:a16="http://schemas.microsoft.com/office/drawing/2014/main" id="{539EBE74-2C09-4E85-B2E2-B196C91F58D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5296486" y="5984212"/>
            <a:ext cx="594388" cy="594388"/>
          </a:xfrm>
          <a:prstGeom prst="rect">
            <a:avLst/>
          </a:prstGeom>
        </p:spPr>
      </p:pic>
      <p:pic>
        <p:nvPicPr>
          <p:cNvPr id="12" name="Graphic 11" descr="Coins">
            <a:extLst>
              <a:ext uri="{FF2B5EF4-FFF2-40B4-BE49-F238E27FC236}">
                <a16:creationId xmlns:a16="http://schemas.microsoft.com/office/drawing/2014/main" id="{2DA66EEA-226B-45EE-B256-F411272A365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7362654" y="6057900"/>
            <a:ext cx="594388" cy="594388"/>
          </a:xfrm>
          <a:prstGeom prst="rect">
            <a:avLst/>
          </a:prstGeom>
        </p:spPr>
      </p:pic>
      <p:grpSp>
        <p:nvGrpSpPr>
          <p:cNvPr id="35" name="Group 34">
            <a:extLst>
              <a:ext uri="{FF2B5EF4-FFF2-40B4-BE49-F238E27FC236}">
                <a16:creationId xmlns:a16="http://schemas.microsoft.com/office/drawing/2014/main" id="{1612E94C-0AE4-486E-826C-567D003CA63A}"/>
              </a:ext>
            </a:extLst>
          </p:cNvPr>
          <p:cNvGrpSpPr/>
          <p:nvPr/>
        </p:nvGrpSpPr>
        <p:grpSpPr>
          <a:xfrm>
            <a:off x="5913613" y="1964510"/>
            <a:ext cx="495485" cy="435880"/>
            <a:chOff x="5901159" y="3730367"/>
            <a:chExt cx="504642" cy="435880"/>
          </a:xfrm>
        </p:grpSpPr>
        <p:sp>
          <p:nvSpPr>
            <p:cNvPr id="36" name="Rectangle: Rounded Corners 35">
              <a:extLst>
                <a:ext uri="{FF2B5EF4-FFF2-40B4-BE49-F238E27FC236}">
                  <a16:creationId xmlns:a16="http://schemas.microsoft.com/office/drawing/2014/main" id="{7661F25A-A12E-41F6-A18F-4150FDEADCB4}"/>
                </a:ext>
              </a:extLst>
            </p:cNvPr>
            <p:cNvSpPr/>
            <p:nvPr/>
          </p:nvSpPr>
          <p:spPr>
            <a:xfrm>
              <a:off x="5944943" y="3762721"/>
              <a:ext cx="448161" cy="381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015EEA86-392E-4076-A57A-A52619562F1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01159" y="3730367"/>
              <a:ext cx="504642" cy="435880"/>
            </a:xfrm>
            <a:prstGeom prst="rect">
              <a:avLst/>
            </a:prstGeom>
          </p:spPr>
        </p:pic>
      </p:grpSp>
      <p:grpSp>
        <p:nvGrpSpPr>
          <p:cNvPr id="38" name="Group 37">
            <a:extLst>
              <a:ext uri="{FF2B5EF4-FFF2-40B4-BE49-F238E27FC236}">
                <a16:creationId xmlns:a16="http://schemas.microsoft.com/office/drawing/2014/main" id="{133AB3AA-3934-4DBA-8543-9BE66D47F9F1}"/>
              </a:ext>
            </a:extLst>
          </p:cNvPr>
          <p:cNvGrpSpPr/>
          <p:nvPr/>
        </p:nvGrpSpPr>
        <p:grpSpPr>
          <a:xfrm>
            <a:off x="5913613" y="886431"/>
            <a:ext cx="505820" cy="477765"/>
            <a:chOff x="6969152" y="4212015"/>
            <a:chExt cx="505820" cy="477765"/>
          </a:xfrm>
        </p:grpSpPr>
        <p:sp>
          <p:nvSpPr>
            <p:cNvPr id="39" name="Rectangle: Rounded Corners 38">
              <a:extLst>
                <a:ext uri="{FF2B5EF4-FFF2-40B4-BE49-F238E27FC236}">
                  <a16:creationId xmlns:a16="http://schemas.microsoft.com/office/drawing/2014/main" id="{5FCE32DB-8D97-4D65-B74D-7639164B3D6D}"/>
                </a:ext>
              </a:extLst>
            </p:cNvPr>
            <p:cNvSpPr/>
            <p:nvPr/>
          </p:nvSpPr>
          <p:spPr>
            <a:xfrm>
              <a:off x="7029234" y="4237469"/>
              <a:ext cx="391448" cy="428491"/>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CFC36E07-ED81-477D-8CA9-ADF62022853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69152" y="4212015"/>
              <a:ext cx="505820" cy="477765"/>
            </a:xfrm>
            <a:prstGeom prst="rect">
              <a:avLst/>
            </a:prstGeom>
          </p:spPr>
        </p:pic>
      </p:grpSp>
      <p:grpSp>
        <p:nvGrpSpPr>
          <p:cNvPr id="41" name="Group 40">
            <a:extLst>
              <a:ext uri="{FF2B5EF4-FFF2-40B4-BE49-F238E27FC236}">
                <a16:creationId xmlns:a16="http://schemas.microsoft.com/office/drawing/2014/main" id="{E2D2D7E5-13FC-4C3E-BCF0-718E4974D461}"/>
              </a:ext>
            </a:extLst>
          </p:cNvPr>
          <p:cNvGrpSpPr/>
          <p:nvPr/>
        </p:nvGrpSpPr>
        <p:grpSpPr>
          <a:xfrm>
            <a:off x="5913613" y="1443145"/>
            <a:ext cx="485796" cy="435880"/>
            <a:chOff x="5709582" y="4033586"/>
            <a:chExt cx="485796" cy="435880"/>
          </a:xfrm>
        </p:grpSpPr>
        <p:sp>
          <p:nvSpPr>
            <p:cNvPr id="42" name="Rectangle: Rounded Corners 41">
              <a:extLst>
                <a:ext uri="{FF2B5EF4-FFF2-40B4-BE49-F238E27FC236}">
                  <a16:creationId xmlns:a16="http://schemas.microsoft.com/office/drawing/2014/main" id="{57E07D9E-5D5B-485F-BDEB-CE0E37B9F9BD}"/>
                </a:ext>
              </a:extLst>
            </p:cNvPr>
            <p:cNvSpPr/>
            <p:nvPr/>
          </p:nvSpPr>
          <p:spPr>
            <a:xfrm>
              <a:off x="5709582" y="4033586"/>
              <a:ext cx="485796" cy="435880"/>
            </a:xfrm>
            <a:prstGeom prst="roundRect">
              <a:avLst/>
            </a:prstGeom>
            <a:solidFill>
              <a:srgbClr val="00B0F0"/>
            </a:solidFill>
            <a:ln>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82EB80AB-7D12-47FE-98C9-A130BCA63ECF}"/>
                </a:ext>
              </a:extLst>
            </p:cNvPr>
            <p:cNvPicPr>
              <a:picLocks noChangeAspect="1"/>
            </p:cNvPicPr>
            <p:nvPr/>
          </p:nvPicPr>
          <p:blipFill>
            <a:blip r:embed="rId13">
              <a:lum bright="70000" contrast="-70000"/>
              <a:extLst>
                <a:ext uri="{28A0092B-C50C-407E-A947-70E740481C1C}">
                  <a14:useLocalDpi xmlns:a14="http://schemas.microsoft.com/office/drawing/2010/main" val="0"/>
                </a:ext>
              </a:extLst>
            </a:blip>
            <a:stretch>
              <a:fillRect/>
            </a:stretch>
          </p:blipFill>
          <p:spPr>
            <a:xfrm>
              <a:off x="5783628" y="4092248"/>
              <a:ext cx="345950" cy="345950"/>
            </a:xfrm>
            <a:prstGeom prst="rect">
              <a:avLst/>
            </a:prstGeom>
          </p:spPr>
        </p:pic>
      </p:grpSp>
      <p:pic>
        <p:nvPicPr>
          <p:cNvPr id="44" name="Picture 43">
            <a:extLst>
              <a:ext uri="{FF2B5EF4-FFF2-40B4-BE49-F238E27FC236}">
                <a16:creationId xmlns:a16="http://schemas.microsoft.com/office/drawing/2014/main" id="{72F5386C-3E3E-41DF-A2E6-E4D1C3EEF0C0}"/>
              </a:ext>
            </a:extLst>
          </p:cNvPr>
          <p:cNvPicPr>
            <a:picLocks noChangeAspect="1"/>
          </p:cNvPicPr>
          <p:nvPr/>
        </p:nvPicPr>
        <p:blipFill>
          <a:blip r:embed="rId14">
            <a:extLst>
              <a:ext uri="{BEBA8EAE-BF5A-486C-A8C5-ECC9F3942E4B}">
                <a14:imgProps xmlns:a14="http://schemas.microsoft.com/office/drawing/2010/main">
                  <a14:imgLayer r:embed="rId15">
                    <a14:imgEffect>
                      <a14:sharpenSoften amount="14000"/>
                    </a14:imgEffect>
                  </a14:imgLayer>
                </a14:imgProps>
              </a:ext>
              <a:ext uri="{28A0092B-C50C-407E-A947-70E740481C1C}">
                <a14:useLocalDpi xmlns:a14="http://schemas.microsoft.com/office/drawing/2010/main" val="0"/>
              </a:ext>
            </a:extLst>
          </a:blip>
          <a:stretch>
            <a:fillRect/>
          </a:stretch>
        </p:blipFill>
        <p:spPr>
          <a:xfrm>
            <a:off x="5900913" y="398602"/>
            <a:ext cx="495485" cy="437083"/>
          </a:xfrm>
          <a:prstGeom prst="rect">
            <a:avLst/>
          </a:prstGeom>
          <a:noFill/>
          <a:ln>
            <a:noFill/>
          </a:ln>
        </p:spPr>
        <p:style>
          <a:lnRef idx="0">
            <a:scrgbClr r="0" g="0" b="0"/>
          </a:lnRef>
          <a:fillRef idx="0">
            <a:scrgbClr r="0" g="0" b="0"/>
          </a:fillRef>
          <a:effectRef idx="0">
            <a:scrgbClr r="0" g="0" b="0"/>
          </a:effectRef>
          <a:fontRef idx="minor">
            <a:schemeClr val="accent1"/>
          </a:fontRef>
        </p:style>
      </p:pic>
    </p:spTree>
    <p:extLst>
      <p:ext uri="{BB962C8B-B14F-4D97-AF65-F5344CB8AC3E}">
        <p14:creationId xmlns:p14="http://schemas.microsoft.com/office/powerpoint/2010/main" val="38925835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8">
            <a:extLst>
              <a:ext uri="{FF2B5EF4-FFF2-40B4-BE49-F238E27FC236}">
                <a16:creationId xmlns:a16="http://schemas.microsoft.com/office/drawing/2014/main" id="{2ADAB95A-A8FB-4562-8EF4-801CAED761E3}"/>
              </a:ext>
            </a:extLst>
          </p:cNvPr>
          <p:cNvSpPr txBox="1">
            <a:spLocks/>
          </p:cNvSpPr>
          <p:nvPr/>
        </p:nvSpPr>
        <p:spPr>
          <a:xfrm>
            <a:off x="63500" y="111891"/>
            <a:ext cx="8596668" cy="774597"/>
          </a:xfrm>
          <a:prstGeom prst="rect">
            <a:avLst/>
          </a:prstGeom>
        </p:spPr>
        <p:txBody>
          <a:bodyPr vert="horz" lIns="91440" tIns="45720" rIns="91440" bIns="45720" rtlCol="0" anchor="b">
            <a:normAutofit/>
          </a:bodyPr>
          <a:lstStyle>
            <a:lvl1pPr algn="l" defTabSz="457200" rtl="0" eaLnBrk="1" latinLnBrk="0" hangingPunct="1">
              <a:spcBef>
                <a:spcPct val="0"/>
              </a:spcBef>
              <a:buNone/>
              <a:defRPr sz="44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t>Betty Johnson</a:t>
            </a:r>
            <a:endParaRPr lang="en-US" dirty="0"/>
          </a:p>
        </p:txBody>
      </p:sp>
      <p:sp>
        <p:nvSpPr>
          <p:cNvPr id="25" name="Text Placeholder 9">
            <a:extLst>
              <a:ext uri="{FF2B5EF4-FFF2-40B4-BE49-F238E27FC236}">
                <a16:creationId xmlns:a16="http://schemas.microsoft.com/office/drawing/2014/main" id="{977EC818-A635-4A2C-99AB-DB5A698652BF}"/>
              </a:ext>
            </a:extLst>
          </p:cNvPr>
          <p:cNvSpPr txBox="1">
            <a:spLocks/>
          </p:cNvSpPr>
          <p:nvPr/>
        </p:nvSpPr>
        <p:spPr>
          <a:xfrm>
            <a:off x="159810" y="886488"/>
            <a:ext cx="8596668" cy="1513914"/>
          </a:xfrm>
          <a:prstGeom prst="rect">
            <a:avLst/>
          </a:prstGeom>
        </p:spPr>
        <p:txBody>
          <a:bodyPr vert="horz" lIns="91440" tIns="45720" rIns="91440" bIns="45720" rtlCol="0" anchor="t">
            <a:normAutofit lnSpcReduction="10000"/>
          </a:bodyPr>
          <a:lstStyle>
            <a:lvl1pPr marL="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r>
              <a:rPr lang="en-GB" dirty="0"/>
              <a:t>Occupation : Retired Factory Worker</a:t>
            </a:r>
          </a:p>
          <a:p>
            <a:r>
              <a:rPr lang="en-GB" dirty="0"/>
              <a:t>Gender : Female</a:t>
            </a:r>
          </a:p>
          <a:p>
            <a:r>
              <a:rPr lang="en-GB" dirty="0"/>
              <a:t>Age : 74</a:t>
            </a:r>
          </a:p>
          <a:p>
            <a:r>
              <a:rPr lang="en-US" dirty="0"/>
              <a:t>Locale : Edinburgh, Scotland</a:t>
            </a:r>
          </a:p>
          <a:p>
            <a:endParaRPr lang="en-US" dirty="0"/>
          </a:p>
        </p:txBody>
      </p:sp>
      <p:sp>
        <p:nvSpPr>
          <p:cNvPr id="26" name="Rectangle 25">
            <a:extLst>
              <a:ext uri="{FF2B5EF4-FFF2-40B4-BE49-F238E27FC236}">
                <a16:creationId xmlns:a16="http://schemas.microsoft.com/office/drawing/2014/main" id="{ECA9201F-91BB-468E-A54E-B6F0AB271906}"/>
              </a:ext>
            </a:extLst>
          </p:cNvPr>
          <p:cNvSpPr/>
          <p:nvPr/>
        </p:nvSpPr>
        <p:spPr>
          <a:xfrm>
            <a:off x="6606804" y="157980"/>
            <a:ext cx="2523270" cy="2228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61CE886F-819F-48DA-854E-D6A9846A8ABD}"/>
              </a:ext>
            </a:extLst>
          </p:cNvPr>
          <p:cNvCxnSpPr>
            <a:cxnSpLocks/>
          </p:cNvCxnSpPr>
          <p:nvPr/>
        </p:nvCxnSpPr>
        <p:spPr>
          <a:xfrm>
            <a:off x="63500" y="2470150"/>
            <a:ext cx="9172575" cy="9525"/>
          </a:xfrm>
          <a:prstGeom prst="line">
            <a:avLst/>
          </a:prstGeom>
          <a:ln w="38100" cap="sq"/>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44A9E3C-ACE9-4B00-BD02-3F1D60B8BAA2}"/>
              </a:ext>
            </a:extLst>
          </p:cNvPr>
          <p:cNvCxnSpPr>
            <a:cxnSpLocks/>
          </p:cNvCxnSpPr>
          <p:nvPr/>
        </p:nvCxnSpPr>
        <p:spPr>
          <a:xfrm>
            <a:off x="6505410" y="71760"/>
            <a:ext cx="0" cy="2400300"/>
          </a:xfrm>
          <a:prstGeom prst="line">
            <a:avLst/>
          </a:prstGeom>
          <a:ln w="38100" cap="sq"/>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022024C-70A6-4A59-AE13-B5B4E08E993A}"/>
              </a:ext>
            </a:extLst>
          </p:cNvPr>
          <p:cNvCxnSpPr>
            <a:cxnSpLocks/>
          </p:cNvCxnSpPr>
          <p:nvPr/>
        </p:nvCxnSpPr>
        <p:spPr>
          <a:xfrm>
            <a:off x="9236075" y="72255"/>
            <a:ext cx="0" cy="2400300"/>
          </a:xfrm>
          <a:prstGeom prst="line">
            <a:avLst/>
          </a:prstGeom>
          <a:ln w="38100" cap="sq"/>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E437094-7A86-4125-A6F5-6D435160C3DF}"/>
              </a:ext>
            </a:extLst>
          </p:cNvPr>
          <p:cNvCxnSpPr>
            <a:cxnSpLocks/>
          </p:cNvCxnSpPr>
          <p:nvPr/>
        </p:nvCxnSpPr>
        <p:spPr>
          <a:xfrm>
            <a:off x="82550" y="69850"/>
            <a:ext cx="9153525" cy="0"/>
          </a:xfrm>
          <a:prstGeom prst="line">
            <a:avLst/>
          </a:prstGeom>
          <a:ln w="38100" cap="sq"/>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8C76976-C067-48F9-92E5-18EC5FF6A034}"/>
              </a:ext>
            </a:extLst>
          </p:cNvPr>
          <p:cNvCxnSpPr>
            <a:cxnSpLocks/>
          </p:cNvCxnSpPr>
          <p:nvPr/>
        </p:nvCxnSpPr>
        <p:spPr>
          <a:xfrm>
            <a:off x="63500" y="69850"/>
            <a:ext cx="0" cy="2400300"/>
          </a:xfrm>
          <a:prstGeom prst="line">
            <a:avLst/>
          </a:prstGeom>
          <a:ln w="38100" cap="sq"/>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2899" y="237668"/>
            <a:ext cx="2350589" cy="2070846"/>
          </a:xfrm>
          <a:prstGeom prst="rect">
            <a:avLst/>
          </a:prstGeom>
        </p:spPr>
      </p:pic>
      <p:sp>
        <p:nvSpPr>
          <p:cNvPr id="2" name="TextBox 1">
            <a:extLst>
              <a:ext uri="{FF2B5EF4-FFF2-40B4-BE49-F238E27FC236}">
                <a16:creationId xmlns:a16="http://schemas.microsoft.com/office/drawing/2014/main" id="{B459507D-A317-4E0D-861E-D0F139C2F399}"/>
              </a:ext>
            </a:extLst>
          </p:cNvPr>
          <p:cNvSpPr txBox="1"/>
          <p:nvPr/>
        </p:nvSpPr>
        <p:spPr>
          <a:xfrm>
            <a:off x="308028" y="2667600"/>
            <a:ext cx="9359847" cy="3970318"/>
          </a:xfrm>
          <a:prstGeom prst="rect">
            <a:avLst/>
          </a:prstGeom>
          <a:noFill/>
        </p:spPr>
        <p:txBody>
          <a:bodyPr wrap="square" rtlCol="0">
            <a:spAutoFit/>
          </a:bodyPr>
          <a:lstStyle/>
          <a:p>
            <a:r>
              <a:rPr lang="en-GB" dirty="0"/>
              <a:t>Betty is a pensioner who would like to be more active and spend time outdoors in the sunny weather outside of her garden.</a:t>
            </a:r>
          </a:p>
          <a:p>
            <a:endParaRPr lang="en-GB" dirty="0"/>
          </a:p>
          <a:p>
            <a:r>
              <a:rPr lang="en-GB" dirty="0" smtClean="0"/>
              <a:t>As a factory worker Betty didn’t manage to get outside much during her life but is wanting to explore the world a little more now she is retired.</a:t>
            </a:r>
            <a:endParaRPr lang="en-GB" dirty="0"/>
          </a:p>
          <a:p>
            <a:endParaRPr lang="en-GB" dirty="0"/>
          </a:p>
          <a:p>
            <a:r>
              <a:rPr lang="en-GB" dirty="0" smtClean="0"/>
              <a:t>She has had issues with her eyesight recently and is unable to see </a:t>
            </a:r>
            <a:r>
              <a:rPr lang="en-GB" smtClean="0"/>
              <a:t>small text.</a:t>
            </a:r>
            <a:endParaRPr lang="en-GB" dirty="0"/>
          </a:p>
          <a:p>
            <a:endParaRPr lang="en-GB" dirty="0"/>
          </a:p>
          <a:p>
            <a:r>
              <a:rPr lang="en-US" u="sng" dirty="0"/>
              <a:t>Hobbies</a:t>
            </a:r>
            <a:r>
              <a:rPr lang="en-US" dirty="0"/>
              <a:t> </a:t>
            </a:r>
          </a:p>
          <a:p>
            <a:r>
              <a:rPr lang="en-US" dirty="0"/>
              <a:t>Gardening, Bridge, Bingo</a:t>
            </a:r>
          </a:p>
          <a:p>
            <a:endParaRPr lang="en-GB" dirty="0"/>
          </a:p>
          <a:p>
            <a:endParaRPr lang="en-GB" dirty="0"/>
          </a:p>
          <a:p>
            <a:endParaRPr lang="en-GB" dirty="0"/>
          </a:p>
          <a:p>
            <a:endParaRPr lang="en-US" dirty="0"/>
          </a:p>
        </p:txBody>
      </p:sp>
      <p:sp>
        <p:nvSpPr>
          <p:cNvPr id="3" name="Isosceles Triangle 2">
            <a:extLst>
              <a:ext uri="{FF2B5EF4-FFF2-40B4-BE49-F238E27FC236}">
                <a16:creationId xmlns:a16="http://schemas.microsoft.com/office/drawing/2014/main" id="{6249A65C-7D1D-472B-A1A2-2DC82C1D773D}"/>
              </a:ext>
            </a:extLst>
          </p:cNvPr>
          <p:cNvSpPr/>
          <p:nvPr/>
        </p:nvSpPr>
        <p:spPr>
          <a:xfrm>
            <a:off x="454106" y="6134100"/>
            <a:ext cx="1981200" cy="368300"/>
          </a:xfrm>
          <a:prstGeom prst="triangle">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A3F6AEB9-F9F6-48AF-8862-D468E7953C87}"/>
              </a:ext>
            </a:extLst>
          </p:cNvPr>
          <p:cNvSpPr/>
          <p:nvPr/>
        </p:nvSpPr>
        <p:spPr>
          <a:xfrm>
            <a:off x="2721029" y="6134100"/>
            <a:ext cx="1981200" cy="368300"/>
          </a:xfrm>
          <a:prstGeom prst="triangle">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01AB0A1E-06E4-4B28-85DB-C23ED07D8273}"/>
              </a:ext>
            </a:extLst>
          </p:cNvPr>
          <p:cNvSpPr/>
          <p:nvPr/>
        </p:nvSpPr>
        <p:spPr>
          <a:xfrm>
            <a:off x="4987952" y="6134100"/>
            <a:ext cx="1981200" cy="368300"/>
          </a:xfrm>
          <a:prstGeom prst="triangle">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E36E7C7A-CF50-47D1-ACDF-96BA04BD44F9}"/>
              </a:ext>
            </a:extLst>
          </p:cNvPr>
          <p:cNvSpPr/>
          <p:nvPr/>
        </p:nvSpPr>
        <p:spPr>
          <a:xfrm>
            <a:off x="7254875" y="6134100"/>
            <a:ext cx="1981200" cy="368300"/>
          </a:xfrm>
          <a:prstGeom prst="triangle">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Fir tree">
            <a:extLst>
              <a:ext uri="{FF2B5EF4-FFF2-40B4-BE49-F238E27FC236}">
                <a16:creationId xmlns:a16="http://schemas.microsoft.com/office/drawing/2014/main" id="{014B5560-5088-4127-BFC1-0F17A8EDFA4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144802" y="5971512"/>
            <a:ext cx="594388" cy="594388"/>
          </a:xfrm>
          <a:prstGeom prst="rect">
            <a:avLst/>
          </a:prstGeom>
        </p:spPr>
      </p:pic>
      <p:sp>
        <p:nvSpPr>
          <p:cNvPr id="6" name="TextBox 5">
            <a:extLst>
              <a:ext uri="{FF2B5EF4-FFF2-40B4-BE49-F238E27FC236}">
                <a16:creationId xmlns:a16="http://schemas.microsoft.com/office/drawing/2014/main" id="{5943CAE1-36E7-451A-984B-0B3C0DBBCA16}"/>
              </a:ext>
            </a:extLst>
          </p:cNvPr>
          <p:cNvSpPr txBox="1"/>
          <p:nvPr/>
        </p:nvSpPr>
        <p:spPr>
          <a:xfrm>
            <a:off x="454106" y="5676900"/>
            <a:ext cx="8781969" cy="381000"/>
          </a:xfrm>
          <a:prstGeom prst="rect">
            <a:avLst/>
          </a:prstGeom>
          <a:noFill/>
        </p:spPr>
        <p:txBody>
          <a:bodyPr wrap="square" rtlCol="0">
            <a:spAutoFit/>
          </a:bodyPr>
          <a:lstStyle/>
          <a:p>
            <a:r>
              <a:rPr lang="en-GB" dirty="0"/>
              <a:t>Outdoors			Mobile use			Free time			Budget		</a:t>
            </a:r>
            <a:endParaRPr lang="en-US" dirty="0"/>
          </a:p>
        </p:txBody>
      </p:sp>
      <p:pic>
        <p:nvPicPr>
          <p:cNvPr id="8" name="Graphic 7" descr="Smart Phone">
            <a:extLst>
              <a:ext uri="{FF2B5EF4-FFF2-40B4-BE49-F238E27FC236}">
                <a16:creationId xmlns:a16="http://schemas.microsoft.com/office/drawing/2014/main" id="{F5C2A450-642E-425D-BE5C-84E039E6308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10800000">
            <a:off x="2962974" y="5971512"/>
            <a:ext cx="594388" cy="594388"/>
          </a:xfrm>
          <a:prstGeom prst="rect">
            <a:avLst/>
          </a:prstGeom>
        </p:spPr>
      </p:pic>
      <p:pic>
        <p:nvPicPr>
          <p:cNvPr id="10" name="Graphic 9" descr="Stopwatch">
            <a:extLst>
              <a:ext uri="{FF2B5EF4-FFF2-40B4-BE49-F238E27FC236}">
                <a16:creationId xmlns:a16="http://schemas.microsoft.com/office/drawing/2014/main" id="{539EBE74-2C09-4E85-B2E2-B196C91F58D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6571515" y="5994400"/>
            <a:ext cx="594388" cy="594388"/>
          </a:xfrm>
          <a:prstGeom prst="rect">
            <a:avLst/>
          </a:prstGeom>
        </p:spPr>
      </p:pic>
      <p:pic>
        <p:nvPicPr>
          <p:cNvPr id="12" name="Graphic 11" descr="Coins">
            <a:extLst>
              <a:ext uri="{FF2B5EF4-FFF2-40B4-BE49-F238E27FC236}">
                <a16:creationId xmlns:a16="http://schemas.microsoft.com/office/drawing/2014/main" id="{2DA66EEA-226B-45EE-B256-F411272A365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7999655" y="5994400"/>
            <a:ext cx="594388" cy="594388"/>
          </a:xfrm>
          <a:prstGeom prst="rect">
            <a:avLst/>
          </a:prstGeom>
        </p:spPr>
      </p:pic>
      <p:grpSp>
        <p:nvGrpSpPr>
          <p:cNvPr id="21" name="Group 20">
            <a:extLst>
              <a:ext uri="{FF2B5EF4-FFF2-40B4-BE49-F238E27FC236}">
                <a16:creationId xmlns:a16="http://schemas.microsoft.com/office/drawing/2014/main" id="{E021641F-BF74-4C30-9338-4960379A3A27}"/>
              </a:ext>
            </a:extLst>
          </p:cNvPr>
          <p:cNvGrpSpPr/>
          <p:nvPr/>
        </p:nvGrpSpPr>
        <p:grpSpPr>
          <a:xfrm>
            <a:off x="5913613" y="1964510"/>
            <a:ext cx="495485" cy="435880"/>
            <a:chOff x="5901159" y="3730367"/>
            <a:chExt cx="504642" cy="435880"/>
          </a:xfrm>
        </p:grpSpPr>
        <p:sp>
          <p:nvSpPr>
            <p:cNvPr id="22" name="Rectangle: Rounded Corners 21">
              <a:extLst>
                <a:ext uri="{FF2B5EF4-FFF2-40B4-BE49-F238E27FC236}">
                  <a16:creationId xmlns:a16="http://schemas.microsoft.com/office/drawing/2014/main" id="{61710519-442B-494B-8807-A7408CA31CB0}"/>
                </a:ext>
              </a:extLst>
            </p:cNvPr>
            <p:cNvSpPr/>
            <p:nvPr/>
          </p:nvSpPr>
          <p:spPr>
            <a:xfrm>
              <a:off x="5944943" y="3762721"/>
              <a:ext cx="448161" cy="381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5FE67479-433A-4F80-B875-F2F67A1D0D4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01159" y="3730367"/>
              <a:ext cx="504642" cy="435880"/>
            </a:xfrm>
            <a:prstGeom prst="rect">
              <a:avLst/>
            </a:prstGeom>
          </p:spPr>
        </p:pic>
      </p:grpSp>
    </p:spTree>
    <p:extLst>
      <p:ext uri="{BB962C8B-B14F-4D97-AF65-F5344CB8AC3E}">
        <p14:creationId xmlns:p14="http://schemas.microsoft.com/office/powerpoint/2010/main" val="39196961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err="1"/>
              <a:t>iSpy</a:t>
            </a:r>
            <a:r>
              <a:rPr lang="en-GB" dirty="0"/>
              <a:t> App</a:t>
            </a:r>
          </a:p>
        </p:txBody>
      </p:sp>
      <p:sp>
        <p:nvSpPr>
          <p:cNvPr id="3" name="Subtitle 2"/>
          <p:cNvSpPr>
            <a:spLocks noGrp="1"/>
          </p:cNvSpPr>
          <p:nvPr>
            <p:ph type="subTitle" idx="1"/>
          </p:nvPr>
        </p:nvSpPr>
        <p:spPr/>
        <p:txBody>
          <a:bodyPr/>
          <a:lstStyle/>
          <a:p>
            <a:r>
              <a:rPr lang="en-GB" dirty="0"/>
              <a:t>User Stories</a:t>
            </a:r>
          </a:p>
        </p:txBody>
      </p:sp>
    </p:spTree>
    <p:extLst>
      <p:ext uri="{BB962C8B-B14F-4D97-AF65-F5344CB8AC3E}">
        <p14:creationId xmlns:p14="http://schemas.microsoft.com/office/powerpoint/2010/main" val="3291360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8052237-FB40-4A51-86C4-567BFD23D7F4}"/>
              </a:ext>
            </a:extLst>
          </p:cNvPr>
          <p:cNvGrpSpPr/>
          <p:nvPr/>
        </p:nvGrpSpPr>
        <p:grpSpPr>
          <a:xfrm>
            <a:off x="1813159" y="5752293"/>
            <a:ext cx="4955121" cy="982212"/>
            <a:chOff x="172593" y="145304"/>
            <a:chExt cx="4955121" cy="982212"/>
          </a:xfrm>
        </p:grpSpPr>
        <p:sp>
          <p:nvSpPr>
            <p:cNvPr id="4" name="Rectangle: Diagonal Corners Rounded 3">
              <a:extLst>
                <a:ext uri="{FF2B5EF4-FFF2-40B4-BE49-F238E27FC236}">
                  <a16:creationId xmlns:a16="http://schemas.microsoft.com/office/drawing/2014/main" id="{7EF62F10-4AFC-4B2D-BDE8-14E899E6C49C}"/>
                </a:ext>
              </a:extLst>
            </p:cNvPr>
            <p:cNvSpPr/>
            <p:nvPr/>
          </p:nvSpPr>
          <p:spPr>
            <a:xfrm flipH="1">
              <a:off x="487678" y="240356"/>
              <a:ext cx="4310743" cy="887160"/>
            </a:xfrm>
            <a:prstGeom prst="round2DiagRect">
              <a:avLst>
                <a:gd name="adj1" fmla="val 3887"/>
                <a:gd name="adj2" fmla="val 3455"/>
              </a:avLst>
            </a:prstGeom>
            <a:solidFill>
              <a:schemeClr val="accent1">
                <a:alpha val="21000"/>
              </a:schemeClr>
            </a:solidFill>
            <a:ln cap="rnd"/>
            <a:effectLst>
              <a:outerShdw blurRad="76200" dist="38100" dir="30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i="1" dirty="0"/>
                <a:t>As an elderly user, the app should use bigger font so I can see more easily what I am tapping on.</a:t>
              </a:r>
            </a:p>
          </p:txBody>
        </p:sp>
        <p:pic>
          <p:nvPicPr>
            <p:cNvPr id="1026" name="Picture 2" descr="Image result for quote symbols">
              <a:extLst>
                <a:ext uri="{FF2B5EF4-FFF2-40B4-BE49-F238E27FC236}">
                  <a16:creationId xmlns:a16="http://schemas.microsoft.com/office/drawing/2014/main" id="{3DB1673D-F902-43A8-BF4D-E269C1648606}"/>
                </a:ext>
              </a:extLst>
            </p:cNvPr>
            <p:cNvPicPr>
              <a:picLocks noChangeAspect="1" noChangeArrowheads="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21217" t="39059" r="56084" b="29652"/>
            <a:stretch/>
          </p:blipFill>
          <p:spPr bwMode="auto">
            <a:xfrm rot="12309805">
              <a:off x="172593" y="145304"/>
              <a:ext cx="137919" cy="190104"/>
            </a:xfrm>
            <a:prstGeom prst="rect">
              <a:avLst/>
            </a:prstGeom>
            <a:noFill/>
          </p:spPr>
        </p:pic>
        <p:pic>
          <p:nvPicPr>
            <p:cNvPr id="6" name="Picture 2" descr="Image result for quote symbols">
              <a:extLst>
                <a:ext uri="{FF2B5EF4-FFF2-40B4-BE49-F238E27FC236}">
                  <a16:creationId xmlns:a16="http://schemas.microsoft.com/office/drawing/2014/main" id="{48C89D23-5FE2-409F-BEB8-758D3D13B786}"/>
                </a:ext>
              </a:extLst>
            </p:cNvPr>
            <p:cNvPicPr>
              <a:picLocks noChangeAspect="1" noChangeArrowheads="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21217" t="39059" r="56084" b="29652"/>
            <a:stretch/>
          </p:blipFill>
          <p:spPr bwMode="auto">
            <a:xfrm rot="12309805">
              <a:off x="324225" y="145304"/>
              <a:ext cx="137919" cy="190104"/>
            </a:xfrm>
            <a:prstGeom prst="rect">
              <a:avLst/>
            </a:prstGeom>
            <a:noFill/>
          </p:spPr>
        </p:pic>
        <p:pic>
          <p:nvPicPr>
            <p:cNvPr id="7" name="Picture 2" descr="Image result for quote symbols">
              <a:extLst>
                <a:ext uri="{FF2B5EF4-FFF2-40B4-BE49-F238E27FC236}">
                  <a16:creationId xmlns:a16="http://schemas.microsoft.com/office/drawing/2014/main" id="{B0023824-718E-4EC7-9D82-6638F1E3E6D8}"/>
                </a:ext>
              </a:extLst>
            </p:cNvPr>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21217" t="39059" r="56084" b="29652"/>
            <a:stretch/>
          </p:blipFill>
          <p:spPr bwMode="auto">
            <a:xfrm rot="11442024" flipH="1" flipV="1">
              <a:off x="4824784" y="782254"/>
              <a:ext cx="151298" cy="208546"/>
            </a:xfrm>
            <a:prstGeom prst="rect">
              <a:avLst/>
            </a:prstGeom>
            <a:noFill/>
          </p:spPr>
        </p:pic>
        <p:pic>
          <p:nvPicPr>
            <p:cNvPr id="8" name="Picture 2" descr="Image result for quote symbols">
              <a:extLst>
                <a:ext uri="{FF2B5EF4-FFF2-40B4-BE49-F238E27FC236}">
                  <a16:creationId xmlns:a16="http://schemas.microsoft.com/office/drawing/2014/main" id="{D4C0FDB0-6C72-4135-BBF8-BCDF8B0FF528}"/>
                </a:ext>
              </a:extLst>
            </p:cNvPr>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21217" t="39059" r="56084" b="29652"/>
            <a:stretch/>
          </p:blipFill>
          <p:spPr bwMode="auto">
            <a:xfrm rot="11442024" flipH="1" flipV="1">
              <a:off x="4976416" y="782254"/>
              <a:ext cx="151298" cy="208546"/>
            </a:xfrm>
            <a:prstGeom prst="rect">
              <a:avLst/>
            </a:prstGeom>
            <a:noFill/>
          </p:spPr>
        </p:pic>
      </p:grpSp>
      <p:grpSp>
        <p:nvGrpSpPr>
          <p:cNvPr id="12" name="Group 11">
            <a:extLst>
              <a:ext uri="{FF2B5EF4-FFF2-40B4-BE49-F238E27FC236}">
                <a16:creationId xmlns:a16="http://schemas.microsoft.com/office/drawing/2014/main" id="{C5150EEC-71C4-4C0A-8D7F-CEA8683BA8D7}"/>
              </a:ext>
            </a:extLst>
          </p:cNvPr>
          <p:cNvGrpSpPr/>
          <p:nvPr/>
        </p:nvGrpSpPr>
        <p:grpSpPr>
          <a:xfrm>
            <a:off x="5198283" y="1789956"/>
            <a:ext cx="4938465" cy="1236044"/>
            <a:chOff x="172593" y="145304"/>
            <a:chExt cx="4938465" cy="1236044"/>
          </a:xfrm>
        </p:grpSpPr>
        <p:sp>
          <p:nvSpPr>
            <p:cNvPr id="13" name="Rectangle: Diagonal Corners Rounded 12">
              <a:extLst>
                <a:ext uri="{FF2B5EF4-FFF2-40B4-BE49-F238E27FC236}">
                  <a16:creationId xmlns:a16="http://schemas.microsoft.com/office/drawing/2014/main" id="{63CDB633-9C44-4C10-899E-F536F92FFC13}"/>
                </a:ext>
              </a:extLst>
            </p:cNvPr>
            <p:cNvSpPr/>
            <p:nvPr/>
          </p:nvSpPr>
          <p:spPr>
            <a:xfrm flipH="1">
              <a:off x="487677" y="240355"/>
              <a:ext cx="4310743" cy="1036721"/>
            </a:xfrm>
            <a:prstGeom prst="round2DiagRect">
              <a:avLst>
                <a:gd name="adj1" fmla="val 3887"/>
                <a:gd name="adj2" fmla="val 3455"/>
              </a:avLst>
            </a:prstGeom>
            <a:solidFill>
              <a:schemeClr val="accent1">
                <a:alpha val="21000"/>
              </a:schemeClr>
            </a:solidFill>
            <a:ln cap="rnd"/>
            <a:effectLst>
              <a:outerShdw blurRad="76200" dist="38100" dir="30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i="1" dirty="0"/>
                <a:t>As a inquisitive user, I can see information about what I am spotting so that I can learn interesting facts about what I am trying to spot .</a:t>
              </a:r>
            </a:p>
          </p:txBody>
        </p:sp>
        <p:pic>
          <p:nvPicPr>
            <p:cNvPr id="14" name="Picture 2" descr="Image result for quote symbols">
              <a:extLst>
                <a:ext uri="{FF2B5EF4-FFF2-40B4-BE49-F238E27FC236}">
                  <a16:creationId xmlns:a16="http://schemas.microsoft.com/office/drawing/2014/main" id="{078FC3C1-C545-421B-8085-93EF994B643B}"/>
                </a:ext>
              </a:extLst>
            </p:cNvPr>
            <p:cNvPicPr>
              <a:picLocks noChangeAspect="1" noChangeArrowheads="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21217" t="39059" r="56084" b="29652"/>
            <a:stretch/>
          </p:blipFill>
          <p:spPr bwMode="auto">
            <a:xfrm rot="12309805">
              <a:off x="172593" y="145304"/>
              <a:ext cx="137919" cy="190104"/>
            </a:xfrm>
            <a:prstGeom prst="rect">
              <a:avLst/>
            </a:prstGeom>
            <a:noFill/>
          </p:spPr>
        </p:pic>
        <p:pic>
          <p:nvPicPr>
            <p:cNvPr id="15" name="Picture 2" descr="Image result for quote symbols">
              <a:extLst>
                <a:ext uri="{FF2B5EF4-FFF2-40B4-BE49-F238E27FC236}">
                  <a16:creationId xmlns:a16="http://schemas.microsoft.com/office/drawing/2014/main" id="{C879553C-2CB9-4756-BF19-42D50CF00368}"/>
                </a:ext>
              </a:extLst>
            </p:cNvPr>
            <p:cNvPicPr>
              <a:picLocks noChangeAspect="1" noChangeArrowheads="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21217" t="39059" r="56084" b="29652"/>
            <a:stretch/>
          </p:blipFill>
          <p:spPr bwMode="auto">
            <a:xfrm rot="12309805">
              <a:off x="324225" y="145304"/>
              <a:ext cx="137919" cy="190104"/>
            </a:xfrm>
            <a:prstGeom prst="rect">
              <a:avLst/>
            </a:prstGeom>
            <a:noFill/>
          </p:spPr>
        </p:pic>
        <p:pic>
          <p:nvPicPr>
            <p:cNvPr id="16" name="Picture 2" descr="Image result for quote symbols">
              <a:extLst>
                <a:ext uri="{FF2B5EF4-FFF2-40B4-BE49-F238E27FC236}">
                  <a16:creationId xmlns:a16="http://schemas.microsoft.com/office/drawing/2014/main" id="{FB9154EF-7840-4012-BFC0-2D7934622BF3}"/>
                </a:ext>
              </a:extLst>
            </p:cNvPr>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21217" t="39059" r="56084" b="29652"/>
            <a:stretch/>
          </p:blipFill>
          <p:spPr bwMode="auto">
            <a:xfrm rot="11442024" flipH="1" flipV="1">
              <a:off x="4808128" y="1172802"/>
              <a:ext cx="151298" cy="208546"/>
            </a:xfrm>
            <a:prstGeom prst="rect">
              <a:avLst/>
            </a:prstGeom>
            <a:noFill/>
          </p:spPr>
        </p:pic>
        <p:pic>
          <p:nvPicPr>
            <p:cNvPr id="17" name="Picture 2" descr="Image result for quote symbols">
              <a:extLst>
                <a:ext uri="{FF2B5EF4-FFF2-40B4-BE49-F238E27FC236}">
                  <a16:creationId xmlns:a16="http://schemas.microsoft.com/office/drawing/2014/main" id="{571413F5-A6FA-40BA-9C4A-DC482CC1687F}"/>
                </a:ext>
              </a:extLst>
            </p:cNvPr>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21217" t="39059" r="56084" b="29652"/>
            <a:stretch/>
          </p:blipFill>
          <p:spPr bwMode="auto">
            <a:xfrm rot="11442024" flipH="1" flipV="1">
              <a:off x="4959760" y="1172802"/>
              <a:ext cx="151298" cy="208546"/>
            </a:xfrm>
            <a:prstGeom prst="rect">
              <a:avLst/>
            </a:prstGeom>
            <a:noFill/>
          </p:spPr>
        </p:pic>
      </p:grpSp>
      <p:grpSp>
        <p:nvGrpSpPr>
          <p:cNvPr id="18" name="Group 17">
            <a:extLst>
              <a:ext uri="{FF2B5EF4-FFF2-40B4-BE49-F238E27FC236}">
                <a16:creationId xmlns:a16="http://schemas.microsoft.com/office/drawing/2014/main" id="{1EB0674E-BE29-42CF-B80A-C10FA05C0B05}"/>
              </a:ext>
            </a:extLst>
          </p:cNvPr>
          <p:cNvGrpSpPr/>
          <p:nvPr/>
        </p:nvGrpSpPr>
        <p:grpSpPr>
          <a:xfrm>
            <a:off x="154493" y="1663265"/>
            <a:ext cx="4955121" cy="1048696"/>
            <a:chOff x="172593" y="145304"/>
            <a:chExt cx="4955121" cy="1048696"/>
          </a:xfrm>
        </p:grpSpPr>
        <p:sp>
          <p:nvSpPr>
            <p:cNvPr id="19" name="Rectangle: Diagonal Corners Rounded 18">
              <a:extLst>
                <a:ext uri="{FF2B5EF4-FFF2-40B4-BE49-F238E27FC236}">
                  <a16:creationId xmlns:a16="http://schemas.microsoft.com/office/drawing/2014/main" id="{65DD6F67-1997-4F82-BC2C-3E9178C40C15}"/>
                </a:ext>
              </a:extLst>
            </p:cNvPr>
            <p:cNvSpPr/>
            <p:nvPr/>
          </p:nvSpPr>
          <p:spPr>
            <a:xfrm flipH="1">
              <a:off x="487678" y="240356"/>
              <a:ext cx="4310743" cy="824344"/>
            </a:xfrm>
            <a:prstGeom prst="round2DiagRect">
              <a:avLst>
                <a:gd name="adj1" fmla="val 3887"/>
                <a:gd name="adj2" fmla="val 3455"/>
              </a:avLst>
            </a:prstGeom>
            <a:solidFill>
              <a:schemeClr val="accent1">
                <a:alpha val="21000"/>
              </a:schemeClr>
            </a:solidFill>
            <a:ln cap="rnd"/>
            <a:effectLst>
              <a:outerShdw blurRad="76200" dist="38100" dir="30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i="1" dirty="0"/>
                <a:t>As a competitive user, I can compare my scores with others so I can compete with friends and others from around the world.</a:t>
              </a:r>
            </a:p>
          </p:txBody>
        </p:sp>
        <p:pic>
          <p:nvPicPr>
            <p:cNvPr id="20" name="Picture 2" descr="Image result for quote symbols">
              <a:extLst>
                <a:ext uri="{FF2B5EF4-FFF2-40B4-BE49-F238E27FC236}">
                  <a16:creationId xmlns:a16="http://schemas.microsoft.com/office/drawing/2014/main" id="{2E415E9D-F846-4F08-A085-D010B08EF001}"/>
                </a:ext>
              </a:extLst>
            </p:cNvPr>
            <p:cNvPicPr>
              <a:picLocks noChangeAspect="1" noChangeArrowheads="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21217" t="39059" r="56084" b="29652"/>
            <a:stretch/>
          </p:blipFill>
          <p:spPr bwMode="auto">
            <a:xfrm rot="12309805">
              <a:off x="172593" y="145304"/>
              <a:ext cx="137919" cy="190104"/>
            </a:xfrm>
            <a:prstGeom prst="rect">
              <a:avLst/>
            </a:prstGeom>
            <a:noFill/>
          </p:spPr>
        </p:pic>
        <p:pic>
          <p:nvPicPr>
            <p:cNvPr id="21" name="Picture 2" descr="Image result for quote symbols">
              <a:extLst>
                <a:ext uri="{FF2B5EF4-FFF2-40B4-BE49-F238E27FC236}">
                  <a16:creationId xmlns:a16="http://schemas.microsoft.com/office/drawing/2014/main" id="{081FA995-94E2-453D-A7E0-F3D59001B174}"/>
                </a:ext>
              </a:extLst>
            </p:cNvPr>
            <p:cNvPicPr>
              <a:picLocks noChangeAspect="1" noChangeArrowheads="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21217" t="39059" r="56084" b="29652"/>
            <a:stretch/>
          </p:blipFill>
          <p:spPr bwMode="auto">
            <a:xfrm rot="12309805">
              <a:off x="324225" y="145304"/>
              <a:ext cx="137919" cy="190104"/>
            </a:xfrm>
            <a:prstGeom prst="rect">
              <a:avLst/>
            </a:prstGeom>
            <a:noFill/>
          </p:spPr>
        </p:pic>
        <p:pic>
          <p:nvPicPr>
            <p:cNvPr id="22" name="Picture 2" descr="Image result for quote symbols">
              <a:extLst>
                <a:ext uri="{FF2B5EF4-FFF2-40B4-BE49-F238E27FC236}">
                  <a16:creationId xmlns:a16="http://schemas.microsoft.com/office/drawing/2014/main" id="{91EDEC28-45F2-4515-B4A4-68C0D455DDE0}"/>
                </a:ext>
              </a:extLst>
            </p:cNvPr>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21217" t="39059" r="56084" b="29652"/>
            <a:stretch/>
          </p:blipFill>
          <p:spPr bwMode="auto">
            <a:xfrm rot="11442024" flipH="1" flipV="1">
              <a:off x="4824784" y="985454"/>
              <a:ext cx="151298" cy="208546"/>
            </a:xfrm>
            <a:prstGeom prst="rect">
              <a:avLst/>
            </a:prstGeom>
            <a:noFill/>
          </p:spPr>
        </p:pic>
        <p:pic>
          <p:nvPicPr>
            <p:cNvPr id="23" name="Picture 2" descr="Image result for quote symbols">
              <a:extLst>
                <a:ext uri="{FF2B5EF4-FFF2-40B4-BE49-F238E27FC236}">
                  <a16:creationId xmlns:a16="http://schemas.microsoft.com/office/drawing/2014/main" id="{6C58B427-96D5-4EE9-9F92-FBF45CD57871}"/>
                </a:ext>
              </a:extLst>
            </p:cNvPr>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21217" t="39059" r="56084" b="29652"/>
            <a:stretch/>
          </p:blipFill>
          <p:spPr bwMode="auto">
            <a:xfrm rot="11442024" flipH="1" flipV="1">
              <a:off x="4976416" y="985454"/>
              <a:ext cx="151298" cy="208546"/>
            </a:xfrm>
            <a:prstGeom prst="rect">
              <a:avLst/>
            </a:prstGeom>
            <a:noFill/>
          </p:spPr>
        </p:pic>
      </p:grpSp>
      <p:grpSp>
        <p:nvGrpSpPr>
          <p:cNvPr id="24" name="Group 23">
            <a:extLst>
              <a:ext uri="{FF2B5EF4-FFF2-40B4-BE49-F238E27FC236}">
                <a16:creationId xmlns:a16="http://schemas.microsoft.com/office/drawing/2014/main" id="{E53999E4-A9C8-427B-B303-5DEC90610DB0}"/>
              </a:ext>
            </a:extLst>
          </p:cNvPr>
          <p:cNvGrpSpPr/>
          <p:nvPr/>
        </p:nvGrpSpPr>
        <p:grpSpPr>
          <a:xfrm>
            <a:off x="4834006" y="3254422"/>
            <a:ext cx="4992497" cy="1048891"/>
            <a:chOff x="172593" y="145304"/>
            <a:chExt cx="4992497" cy="1048891"/>
          </a:xfrm>
        </p:grpSpPr>
        <p:sp>
          <p:nvSpPr>
            <p:cNvPr id="25" name="Rectangle: Diagonal Corners Rounded 24">
              <a:extLst>
                <a:ext uri="{FF2B5EF4-FFF2-40B4-BE49-F238E27FC236}">
                  <a16:creationId xmlns:a16="http://schemas.microsoft.com/office/drawing/2014/main" id="{E7140FAC-301C-4F89-BC73-D3350874F64C}"/>
                </a:ext>
              </a:extLst>
            </p:cNvPr>
            <p:cNvSpPr/>
            <p:nvPr/>
          </p:nvSpPr>
          <p:spPr>
            <a:xfrm flipH="1">
              <a:off x="487678" y="240356"/>
              <a:ext cx="4310743" cy="849566"/>
            </a:xfrm>
            <a:prstGeom prst="round2DiagRect">
              <a:avLst>
                <a:gd name="adj1" fmla="val 3887"/>
                <a:gd name="adj2" fmla="val 3455"/>
              </a:avLst>
            </a:prstGeom>
            <a:solidFill>
              <a:schemeClr val="accent1">
                <a:alpha val="21000"/>
              </a:schemeClr>
            </a:solidFill>
            <a:ln cap="rnd"/>
            <a:effectLst>
              <a:outerShdw blurRad="76200" dist="38100" dir="30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i="1" dirty="0"/>
                <a:t>As a user, there is lots of different types of categories to spot so I can choose my favourite. </a:t>
              </a:r>
            </a:p>
          </p:txBody>
        </p:sp>
        <p:pic>
          <p:nvPicPr>
            <p:cNvPr id="26" name="Picture 2" descr="Image result for quote symbols">
              <a:extLst>
                <a:ext uri="{FF2B5EF4-FFF2-40B4-BE49-F238E27FC236}">
                  <a16:creationId xmlns:a16="http://schemas.microsoft.com/office/drawing/2014/main" id="{DE7FA25B-83BC-4742-85D1-AC63C2F08597}"/>
                </a:ext>
              </a:extLst>
            </p:cNvPr>
            <p:cNvPicPr>
              <a:picLocks noChangeAspect="1" noChangeArrowheads="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21217" t="39059" r="56084" b="29652"/>
            <a:stretch/>
          </p:blipFill>
          <p:spPr bwMode="auto">
            <a:xfrm rot="12309805">
              <a:off x="172593" y="145304"/>
              <a:ext cx="137919" cy="190104"/>
            </a:xfrm>
            <a:prstGeom prst="rect">
              <a:avLst/>
            </a:prstGeom>
            <a:noFill/>
          </p:spPr>
        </p:pic>
        <p:pic>
          <p:nvPicPr>
            <p:cNvPr id="27" name="Picture 2" descr="Image result for quote symbols">
              <a:extLst>
                <a:ext uri="{FF2B5EF4-FFF2-40B4-BE49-F238E27FC236}">
                  <a16:creationId xmlns:a16="http://schemas.microsoft.com/office/drawing/2014/main" id="{8C036EE9-6450-4DC8-A2E2-B05E42178264}"/>
                </a:ext>
              </a:extLst>
            </p:cNvPr>
            <p:cNvPicPr>
              <a:picLocks noChangeAspect="1" noChangeArrowheads="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21217" t="39059" r="56084" b="29652"/>
            <a:stretch/>
          </p:blipFill>
          <p:spPr bwMode="auto">
            <a:xfrm rot="12309805">
              <a:off x="324225" y="145304"/>
              <a:ext cx="137919" cy="190104"/>
            </a:xfrm>
            <a:prstGeom prst="rect">
              <a:avLst/>
            </a:prstGeom>
            <a:noFill/>
          </p:spPr>
        </p:pic>
        <p:pic>
          <p:nvPicPr>
            <p:cNvPr id="28" name="Picture 2" descr="Image result for quote symbols">
              <a:extLst>
                <a:ext uri="{FF2B5EF4-FFF2-40B4-BE49-F238E27FC236}">
                  <a16:creationId xmlns:a16="http://schemas.microsoft.com/office/drawing/2014/main" id="{2340D160-B738-46A5-8A08-1F2F7E3DCD55}"/>
                </a:ext>
              </a:extLst>
            </p:cNvPr>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21217" t="39059" r="56084" b="29652"/>
            <a:stretch/>
          </p:blipFill>
          <p:spPr bwMode="auto">
            <a:xfrm rot="11442024" flipH="1" flipV="1">
              <a:off x="4862160" y="985649"/>
              <a:ext cx="151298" cy="208546"/>
            </a:xfrm>
            <a:prstGeom prst="rect">
              <a:avLst/>
            </a:prstGeom>
            <a:noFill/>
          </p:spPr>
        </p:pic>
        <p:pic>
          <p:nvPicPr>
            <p:cNvPr id="29" name="Picture 2" descr="Image result for quote symbols">
              <a:extLst>
                <a:ext uri="{FF2B5EF4-FFF2-40B4-BE49-F238E27FC236}">
                  <a16:creationId xmlns:a16="http://schemas.microsoft.com/office/drawing/2014/main" id="{966BFCA4-D690-4FE3-AECB-A25E39048C51}"/>
                </a:ext>
              </a:extLst>
            </p:cNvPr>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21217" t="39059" r="56084" b="29652"/>
            <a:stretch/>
          </p:blipFill>
          <p:spPr bwMode="auto">
            <a:xfrm rot="11442024" flipH="1" flipV="1">
              <a:off x="5013792" y="985649"/>
              <a:ext cx="151298" cy="208546"/>
            </a:xfrm>
            <a:prstGeom prst="rect">
              <a:avLst/>
            </a:prstGeom>
            <a:noFill/>
          </p:spPr>
        </p:pic>
      </p:grpSp>
      <p:grpSp>
        <p:nvGrpSpPr>
          <p:cNvPr id="30" name="Group 29">
            <a:extLst>
              <a:ext uri="{FF2B5EF4-FFF2-40B4-BE49-F238E27FC236}">
                <a16:creationId xmlns:a16="http://schemas.microsoft.com/office/drawing/2014/main" id="{A9CA6D0F-3A3A-4E0E-87C8-B35C2601F9D8}"/>
              </a:ext>
            </a:extLst>
          </p:cNvPr>
          <p:cNvGrpSpPr/>
          <p:nvPr/>
        </p:nvGrpSpPr>
        <p:grpSpPr>
          <a:xfrm>
            <a:off x="230783" y="4546612"/>
            <a:ext cx="4955121" cy="1074096"/>
            <a:chOff x="172593" y="145304"/>
            <a:chExt cx="4955121" cy="1074096"/>
          </a:xfrm>
        </p:grpSpPr>
        <p:sp>
          <p:nvSpPr>
            <p:cNvPr id="31" name="Rectangle: Diagonal Corners Rounded 30">
              <a:extLst>
                <a:ext uri="{FF2B5EF4-FFF2-40B4-BE49-F238E27FC236}">
                  <a16:creationId xmlns:a16="http://schemas.microsoft.com/office/drawing/2014/main" id="{DFADBE85-3089-49AF-BBD0-1348AEC45995}"/>
                </a:ext>
              </a:extLst>
            </p:cNvPr>
            <p:cNvSpPr/>
            <p:nvPr/>
          </p:nvSpPr>
          <p:spPr>
            <a:xfrm flipH="1">
              <a:off x="487676" y="240355"/>
              <a:ext cx="4310743" cy="819106"/>
            </a:xfrm>
            <a:prstGeom prst="round2DiagRect">
              <a:avLst>
                <a:gd name="adj1" fmla="val 3887"/>
                <a:gd name="adj2" fmla="val 3455"/>
              </a:avLst>
            </a:prstGeom>
            <a:solidFill>
              <a:schemeClr val="accent1">
                <a:alpha val="21000"/>
              </a:schemeClr>
            </a:solidFill>
            <a:ln cap="rnd"/>
            <a:effectLst>
              <a:outerShdw blurRad="76200" dist="38100" dir="30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i="1" dirty="0"/>
                <a:t>As a social user, I want to be able to show a little tagline so other users can see quickly what my personality is like.</a:t>
              </a:r>
            </a:p>
          </p:txBody>
        </p:sp>
        <p:pic>
          <p:nvPicPr>
            <p:cNvPr id="32" name="Picture 2" descr="Image result for quote symbols">
              <a:extLst>
                <a:ext uri="{FF2B5EF4-FFF2-40B4-BE49-F238E27FC236}">
                  <a16:creationId xmlns:a16="http://schemas.microsoft.com/office/drawing/2014/main" id="{2DF333A0-3283-4C2B-A3A6-6F5607F07CA5}"/>
                </a:ext>
              </a:extLst>
            </p:cNvPr>
            <p:cNvPicPr>
              <a:picLocks noChangeAspect="1" noChangeArrowheads="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21217" t="39059" r="56084" b="29652"/>
            <a:stretch/>
          </p:blipFill>
          <p:spPr bwMode="auto">
            <a:xfrm rot="12309805">
              <a:off x="172593" y="145304"/>
              <a:ext cx="137919" cy="190104"/>
            </a:xfrm>
            <a:prstGeom prst="rect">
              <a:avLst/>
            </a:prstGeom>
            <a:noFill/>
          </p:spPr>
        </p:pic>
        <p:pic>
          <p:nvPicPr>
            <p:cNvPr id="33" name="Picture 2" descr="Image result for quote symbols">
              <a:extLst>
                <a:ext uri="{FF2B5EF4-FFF2-40B4-BE49-F238E27FC236}">
                  <a16:creationId xmlns:a16="http://schemas.microsoft.com/office/drawing/2014/main" id="{21FFC0A9-0C1B-43EE-874C-7BCC378A9990}"/>
                </a:ext>
              </a:extLst>
            </p:cNvPr>
            <p:cNvPicPr>
              <a:picLocks noChangeAspect="1" noChangeArrowheads="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21217" t="39059" r="56084" b="29652"/>
            <a:stretch/>
          </p:blipFill>
          <p:spPr bwMode="auto">
            <a:xfrm rot="12309805">
              <a:off x="324225" y="145304"/>
              <a:ext cx="137919" cy="190104"/>
            </a:xfrm>
            <a:prstGeom prst="rect">
              <a:avLst/>
            </a:prstGeom>
            <a:noFill/>
          </p:spPr>
        </p:pic>
        <p:pic>
          <p:nvPicPr>
            <p:cNvPr id="34" name="Picture 2" descr="Image result for quote symbols">
              <a:extLst>
                <a:ext uri="{FF2B5EF4-FFF2-40B4-BE49-F238E27FC236}">
                  <a16:creationId xmlns:a16="http://schemas.microsoft.com/office/drawing/2014/main" id="{1004C2D6-8D55-4EBB-B47F-A3A301AE0142}"/>
                </a:ext>
              </a:extLst>
            </p:cNvPr>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21217" t="39059" r="56084" b="29652"/>
            <a:stretch/>
          </p:blipFill>
          <p:spPr bwMode="auto">
            <a:xfrm rot="11442024" flipH="1" flipV="1">
              <a:off x="4824784" y="1010854"/>
              <a:ext cx="151298" cy="208546"/>
            </a:xfrm>
            <a:prstGeom prst="rect">
              <a:avLst/>
            </a:prstGeom>
            <a:noFill/>
          </p:spPr>
        </p:pic>
        <p:pic>
          <p:nvPicPr>
            <p:cNvPr id="35" name="Picture 2" descr="Image result for quote symbols">
              <a:extLst>
                <a:ext uri="{FF2B5EF4-FFF2-40B4-BE49-F238E27FC236}">
                  <a16:creationId xmlns:a16="http://schemas.microsoft.com/office/drawing/2014/main" id="{BEA01779-318D-4F3E-8BA1-739B1CE4A6FD}"/>
                </a:ext>
              </a:extLst>
            </p:cNvPr>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21217" t="39059" r="56084" b="29652"/>
            <a:stretch/>
          </p:blipFill>
          <p:spPr bwMode="auto">
            <a:xfrm rot="11442024" flipH="1" flipV="1">
              <a:off x="4976416" y="1010854"/>
              <a:ext cx="151298" cy="208546"/>
            </a:xfrm>
            <a:prstGeom prst="rect">
              <a:avLst/>
            </a:prstGeom>
            <a:noFill/>
          </p:spPr>
        </p:pic>
      </p:grpSp>
      <p:grpSp>
        <p:nvGrpSpPr>
          <p:cNvPr id="36" name="Group 35">
            <a:extLst>
              <a:ext uri="{FF2B5EF4-FFF2-40B4-BE49-F238E27FC236}">
                <a16:creationId xmlns:a16="http://schemas.microsoft.com/office/drawing/2014/main" id="{3579A5E8-64D3-4316-8A11-AD0C639FC396}"/>
              </a:ext>
            </a:extLst>
          </p:cNvPr>
          <p:cNvGrpSpPr/>
          <p:nvPr/>
        </p:nvGrpSpPr>
        <p:grpSpPr>
          <a:xfrm>
            <a:off x="318811" y="144334"/>
            <a:ext cx="4955121" cy="1213796"/>
            <a:chOff x="172593" y="145304"/>
            <a:chExt cx="4955121" cy="1213796"/>
          </a:xfrm>
        </p:grpSpPr>
        <p:sp>
          <p:nvSpPr>
            <p:cNvPr id="37" name="Rectangle: Diagonal Corners Rounded 36">
              <a:extLst>
                <a:ext uri="{FF2B5EF4-FFF2-40B4-BE49-F238E27FC236}">
                  <a16:creationId xmlns:a16="http://schemas.microsoft.com/office/drawing/2014/main" id="{9AB51932-AEC0-4E1F-B04D-28A57A0E1B46}"/>
                </a:ext>
              </a:extLst>
            </p:cNvPr>
            <p:cNvSpPr/>
            <p:nvPr/>
          </p:nvSpPr>
          <p:spPr>
            <a:xfrm flipH="1">
              <a:off x="487677" y="240356"/>
              <a:ext cx="4310743" cy="1037040"/>
            </a:xfrm>
            <a:prstGeom prst="round2DiagRect">
              <a:avLst>
                <a:gd name="adj1" fmla="val 3887"/>
                <a:gd name="adj2" fmla="val 3455"/>
              </a:avLst>
            </a:prstGeom>
            <a:solidFill>
              <a:schemeClr val="accent1">
                <a:alpha val="21000"/>
              </a:schemeClr>
            </a:solidFill>
            <a:ln cap="rnd"/>
            <a:effectLst>
              <a:outerShdw blurRad="76200" dist="38100" dir="30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i="1" dirty="0"/>
                <a:t>As a parent, I can give the app to my children to use so they can learn about lots of things and be entertained whilst doing so.</a:t>
              </a:r>
            </a:p>
          </p:txBody>
        </p:sp>
        <p:pic>
          <p:nvPicPr>
            <p:cNvPr id="38" name="Picture 2" descr="Image result for quote symbols">
              <a:extLst>
                <a:ext uri="{FF2B5EF4-FFF2-40B4-BE49-F238E27FC236}">
                  <a16:creationId xmlns:a16="http://schemas.microsoft.com/office/drawing/2014/main" id="{7DB309DB-778A-45AB-BCB3-270FD334BC50}"/>
                </a:ext>
              </a:extLst>
            </p:cNvPr>
            <p:cNvPicPr>
              <a:picLocks noChangeAspect="1" noChangeArrowheads="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21217" t="39059" r="56084" b="29652"/>
            <a:stretch/>
          </p:blipFill>
          <p:spPr bwMode="auto">
            <a:xfrm rot="12309805">
              <a:off x="172593" y="145304"/>
              <a:ext cx="137919" cy="190104"/>
            </a:xfrm>
            <a:prstGeom prst="rect">
              <a:avLst/>
            </a:prstGeom>
            <a:noFill/>
          </p:spPr>
        </p:pic>
        <p:pic>
          <p:nvPicPr>
            <p:cNvPr id="39" name="Picture 2" descr="Image result for quote symbols">
              <a:extLst>
                <a:ext uri="{FF2B5EF4-FFF2-40B4-BE49-F238E27FC236}">
                  <a16:creationId xmlns:a16="http://schemas.microsoft.com/office/drawing/2014/main" id="{B1417CFE-A343-488D-B175-80600AFB37CA}"/>
                </a:ext>
              </a:extLst>
            </p:cNvPr>
            <p:cNvPicPr>
              <a:picLocks noChangeAspect="1" noChangeArrowheads="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21217" t="39059" r="56084" b="29652"/>
            <a:stretch/>
          </p:blipFill>
          <p:spPr bwMode="auto">
            <a:xfrm rot="12309805">
              <a:off x="324225" y="145304"/>
              <a:ext cx="137919" cy="190104"/>
            </a:xfrm>
            <a:prstGeom prst="rect">
              <a:avLst/>
            </a:prstGeom>
            <a:noFill/>
          </p:spPr>
        </p:pic>
        <p:pic>
          <p:nvPicPr>
            <p:cNvPr id="40" name="Picture 2" descr="Image result for quote symbols">
              <a:extLst>
                <a:ext uri="{FF2B5EF4-FFF2-40B4-BE49-F238E27FC236}">
                  <a16:creationId xmlns:a16="http://schemas.microsoft.com/office/drawing/2014/main" id="{EB810528-DC28-49CD-AB47-1622695714EE}"/>
                </a:ext>
              </a:extLst>
            </p:cNvPr>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21217" t="39059" r="56084" b="29652"/>
            <a:stretch/>
          </p:blipFill>
          <p:spPr bwMode="auto">
            <a:xfrm rot="11442024" flipH="1" flipV="1">
              <a:off x="4824784" y="1150554"/>
              <a:ext cx="151298" cy="208546"/>
            </a:xfrm>
            <a:prstGeom prst="rect">
              <a:avLst/>
            </a:prstGeom>
            <a:noFill/>
          </p:spPr>
        </p:pic>
        <p:pic>
          <p:nvPicPr>
            <p:cNvPr id="41" name="Picture 2" descr="Image result for quote symbols">
              <a:extLst>
                <a:ext uri="{FF2B5EF4-FFF2-40B4-BE49-F238E27FC236}">
                  <a16:creationId xmlns:a16="http://schemas.microsoft.com/office/drawing/2014/main" id="{65A740D7-BF86-437F-965F-14BB11ED677D}"/>
                </a:ext>
              </a:extLst>
            </p:cNvPr>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21217" t="39059" r="56084" b="29652"/>
            <a:stretch/>
          </p:blipFill>
          <p:spPr bwMode="auto">
            <a:xfrm rot="11442024" flipH="1" flipV="1">
              <a:off x="4976416" y="1150554"/>
              <a:ext cx="151298" cy="208546"/>
            </a:xfrm>
            <a:prstGeom prst="rect">
              <a:avLst/>
            </a:prstGeom>
            <a:noFill/>
          </p:spPr>
        </p:pic>
      </p:grpSp>
      <p:grpSp>
        <p:nvGrpSpPr>
          <p:cNvPr id="43" name="Group 42">
            <a:extLst>
              <a:ext uri="{FF2B5EF4-FFF2-40B4-BE49-F238E27FC236}">
                <a16:creationId xmlns:a16="http://schemas.microsoft.com/office/drawing/2014/main" id="{BB1015D3-6413-450A-845E-134C7EF89E3C}"/>
              </a:ext>
            </a:extLst>
          </p:cNvPr>
          <p:cNvGrpSpPr/>
          <p:nvPr/>
        </p:nvGrpSpPr>
        <p:grpSpPr>
          <a:xfrm>
            <a:off x="599128" y="2859842"/>
            <a:ext cx="4012568" cy="1553399"/>
            <a:chOff x="172593" y="145304"/>
            <a:chExt cx="4012568" cy="1553399"/>
          </a:xfrm>
        </p:grpSpPr>
        <p:sp>
          <p:nvSpPr>
            <p:cNvPr id="44" name="Rectangle: Diagonal Corners Rounded 43">
              <a:extLst>
                <a:ext uri="{FF2B5EF4-FFF2-40B4-BE49-F238E27FC236}">
                  <a16:creationId xmlns:a16="http://schemas.microsoft.com/office/drawing/2014/main" id="{C0CBE027-C405-4852-B0E5-35E1A1FC33CC}"/>
                </a:ext>
              </a:extLst>
            </p:cNvPr>
            <p:cNvSpPr/>
            <p:nvPr/>
          </p:nvSpPr>
          <p:spPr>
            <a:xfrm flipH="1">
              <a:off x="487676" y="240356"/>
              <a:ext cx="3360017" cy="1331352"/>
            </a:xfrm>
            <a:prstGeom prst="round2DiagRect">
              <a:avLst>
                <a:gd name="adj1" fmla="val 3887"/>
                <a:gd name="adj2" fmla="val 3455"/>
              </a:avLst>
            </a:prstGeom>
            <a:solidFill>
              <a:schemeClr val="accent1">
                <a:alpha val="21000"/>
              </a:schemeClr>
            </a:solidFill>
            <a:ln cap="rnd"/>
            <a:effectLst>
              <a:outerShdw blurRad="76200" dist="38100" dir="30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i="1" dirty="0"/>
                <a:t>As a user, I can see how many people have already spotted the thing I am spotting  so I can see how rare the thing I have just spotted is.</a:t>
              </a:r>
            </a:p>
          </p:txBody>
        </p:sp>
        <p:pic>
          <p:nvPicPr>
            <p:cNvPr id="45" name="Picture 2" descr="Image result for quote symbols">
              <a:extLst>
                <a:ext uri="{FF2B5EF4-FFF2-40B4-BE49-F238E27FC236}">
                  <a16:creationId xmlns:a16="http://schemas.microsoft.com/office/drawing/2014/main" id="{AA75F65D-7EB9-4503-90A7-0FC98DBF5929}"/>
                </a:ext>
              </a:extLst>
            </p:cNvPr>
            <p:cNvPicPr>
              <a:picLocks noChangeAspect="1" noChangeArrowheads="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21217" t="39059" r="56084" b="29652"/>
            <a:stretch/>
          </p:blipFill>
          <p:spPr bwMode="auto">
            <a:xfrm rot="12309805">
              <a:off x="172593" y="145304"/>
              <a:ext cx="137919" cy="190104"/>
            </a:xfrm>
            <a:prstGeom prst="rect">
              <a:avLst/>
            </a:prstGeom>
            <a:noFill/>
          </p:spPr>
        </p:pic>
        <p:pic>
          <p:nvPicPr>
            <p:cNvPr id="46" name="Picture 2" descr="Image result for quote symbols">
              <a:extLst>
                <a:ext uri="{FF2B5EF4-FFF2-40B4-BE49-F238E27FC236}">
                  <a16:creationId xmlns:a16="http://schemas.microsoft.com/office/drawing/2014/main" id="{E3ACD5E1-C7C6-4B86-85EF-4345A1BEDA40}"/>
                </a:ext>
              </a:extLst>
            </p:cNvPr>
            <p:cNvPicPr>
              <a:picLocks noChangeAspect="1" noChangeArrowheads="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21217" t="39059" r="56084" b="29652"/>
            <a:stretch/>
          </p:blipFill>
          <p:spPr bwMode="auto">
            <a:xfrm rot="12309805">
              <a:off x="324225" y="145304"/>
              <a:ext cx="137919" cy="190104"/>
            </a:xfrm>
            <a:prstGeom prst="rect">
              <a:avLst/>
            </a:prstGeom>
            <a:noFill/>
          </p:spPr>
        </p:pic>
        <p:pic>
          <p:nvPicPr>
            <p:cNvPr id="47" name="Picture 2" descr="Image result for quote symbols">
              <a:extLst>
                <a:ext uri="{FF2B5EF4-FFF2-40B4-BE49-F238E27FC236}">
                  <a16:creationId xmlns:a16="http://schemas.microsoft.com/office/drawing/2014/main" id="{18061593-FD23-444E-A8F7-0945CE401920}"/>
                </a:ext>
              </a:extLst>
            </p:cNvPr>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21217" t="39059" r="56084" b="29652"/>
            <a:stretch/>
          </p:blipFill>
          <p:spPr bwMode="auto">
            <a:xfrm rot="11442024" flipH="1" flipV="1">
              <a:off x="3882231" y="1490157"/>
              <a:ext cx="151298" cy="208546"/>
            </a:xfrm>
            <a:prstGeom prst="rect">
              <a:avLst/>
            </a:prstGeom>
            <a:noFill/>
          </p:spPr>
        </p:pic>
        <p:pic>
          <p:nvPicPr>
            <p:cNvPr id="48" name="Picture 2" descr="Image result for quote symbols">
              <a:extLst>
                <a:ext uri="{FF2B5EF4-FFF2-40B4-BE49-F238E27FC236}">
                  <a16:creationId xmlns:a16="http://schemas.microsoft.com/office/drawing/2014/main" id="{93A3845E-3F35-4D73-86A2-B5FA5746150B}"/>
                </a:ext>
              </a:extLst>
            </p:cNvPr>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21217" t="39059" r="56084" b="29652"/>
            <a:stretch/>
          </p:blipFill>
          <p:spPr bwMode="auto">
            <a:xfrm rot="11442024" flipH="1" flipV="1">
              <a:off x="4033863" y="1490157"/>
              <a:ext cx="151298" cy="208546"/>
            </a:xfrm>
            <a:prstGeom prst="rect">
              <a:avLst/>
            </a:prstGeom>
            <a:noFill/>
          </p:spPr>
        </p:pic>
      </p:grpSp>
      <p:grpSp>
        <p:nvGrpSpPr>
          <p:cNvPr id="49" name="Group 48">
            <a:extLst>
              <a:ext uri="{FF2B5EF4-FFF2-40B4-BE49-F238E27FC236}">
                <a16:creationId xmlns:a16="http://schemas.microsoft.com/office/drawing/2014/main" id="{54DB725E-D8A1-4AEA-8D6F-11E63FB768F3}"/>
              </a:ext>
            </a:extLst>
          </p:cNvPr>
          <p:cNvGrpSpPr/>
          <p:nvPr/>
        </p:nvGrpSpPr>
        <p:grpSpPr>
          <a:xfrm>
            <a:off x="5370074" y="4485692"/>
            <a:ext cx="4105126" cy="1212696"/>
            <a:chOff x="172593" y="145304"/>
            <a:chExt cx="4105126" cy="1212696"/>
          </a:xfrm>
        </p:grpSpPr>
        <p:sp>
          <p:nvSpPr>
            <p:cNvPr id="50" name="Rectangle: Diagonal Corners Rounded 49">
              <a:extLst>
                <a:ext uri="{FF2B5EF4-FFF2-40B4-BE49-F238E27FC236}">
                  <a16:creationId xmlns:a16="http://schemas.microsoft.com/office/drawing/2014/main" id="{F44A5415-368F-4C3F-A841-3473027A22E7}"/>
                </a:ext>
              </a:extLst>
            </p:cNvPr>
            <p:cNvSpPr/>
            <p:nvPr/>
          </p:nvSpPr>
          <p:spPr>
            <a:xfrm flipH="1">
              <a:off x="487676" y="167018"/>
              <a:ext cx="3401928" cy="1148385"/>
            </a:xfrm>
            <a:prstGeom prst="round2DiagRect">
              <a:avLst>
                <a:gd name="adj1" fmla="val 3887"/>
                <a:gd name="adj2" fmla="val 3455"/>
              </a:avLst>
            </a:prstGeom>
            <a:solidFill>
              <a:schemeClr val="accent1">
                <a:alpha val="21000"/>
              </a:schemeClr>
            </a:solidFill>
            <a:ln cap="rnd"/>
            <a:effectLst>
              <a:outerShdw blurRad="76200" dist="38100" dir="30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i="1" dirty="0"/>
                <a:t>As a teacher, I would like to make my own category so I can teach them what I want to and know that it is appropriate for them.</a:t>
              </a:r>
            </a:p>
          </p:txBody>
        </p:sp>
        <p:pic>
          <p:nvPicPr>
            <p:cNvPr id="51" name="Picture 2" descr="Image result for quote symbols">
              <a:extLst>
                <a:ext uri="{FF2B5EF4-FFF2-40B4-BE49-F238E27FC236}">
                  <a16:creationId xmlns:a16="http://schemas.microsoft.com/office/drawing/2014/main" id="{94226050-A7E5-4D9E-8C04-2996D5AC9CE4}"/>
                </a:ext>
              </a:extLst>
            </p:cNvPr>
            <p:cNvPicPr>
              <a:picLocks noChangeAspect="1" noChangeArrowheads="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21217" t="39059" r="56084" b="29652"/>
            <a:stretch/>
          </p:blipFill>
          <p:spPr bwMode="auto">
            <a:xfrm rot="12309805">
              <a:off x="172593" y="145304"/>
              <a:ext cx="137919" cy="190104"/>
            </a:xfrm>
            <a:prstGeom prst="rect">
              <a:avLst/>
            </a:prstGeom>
            <a:noFill/>
          </p:spPr>
        </p:pic>
        <p:pic>
          <p:nvPicPr>
            <p:cNvPr id="52" name="Picture 2" descr="Image result for quote symbols">
              <a:extLst>
                <a:ext uri="{FF2B5EF4-FFF2-40B4-BE49-F238E27FC236}">
                  <a16:creationId xmlns:a16="http://schemas.microsoft.com/office/drawing/2014/main" id="{5B8778C7-4C67-4B63-8C1D-2EA471EF7F06}"/>
                </a:ext>
              </a:extLst>
            </p:cNvPr>
            <p:cNvPicPr>
              <a:picLocks noChangeAspect="1" noChangeArrowheads="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21217" t="39059" r="56084" b="29652"/>
            <a:stretch/>
          </p:blipFill>
          <p:spPr bwMode="auto">
            <a:xfrm rot="12309805">
              <a:off x="324225" y="145304"/>
              <a:ext cx="137919" cy="190104"/>
            </a:xfrm>
            <a:prstGeom prst="rect">
              <a:avLst/>
            </a:prstGeom>
            <a:noFill/>
          </p:spPr>
        </p:pic>
        <p:pic>
          <p:nvPicPr>
            <p:cNvPr id="53" name="Picture 2" descr="Image result for quote symbols">
              <a:extLst>
                <a:ext uri="{FF2B5EF4-FFF2-40B4-BE49-F238E27FC236}">
                  <a16:creationId xmlns:a16="http://schemas.microsoft.com/office/drawing/2014/main" id="{3C5FFD27-3DB1-494B-8109-9CCEED7C884D}"/>
                </a:ext>
              </a:extLst>
            </p:cNvPr>
            <p:cNvPicPr>
              <a:picLocks noChangeAspect="1" noChangeArrowheads="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21217" t="39059" r="56084" b="29652"/>
            <a:stretch/>
          </p:blipFill>
          <p:spPr bwMode="auto">
            <a:xfrm rot="11442024" flipH="1" flipV="1">
              <a:off x="3939704" y="1101094"/>
              <a:ext cx="186383" cy="256906"/>
            </a:xfrm>
            <a:prstGeom prst="rect">
              <a:avLst/>
            </a:prstGeom>
            <a:noFill/>
          </p:spPr>
        </p:pic>
        <p:pic>
          <p:nvPicPr>
            <p:cNvPr id="54" name="Picture 2" descr="Image result for quote symbols">
              <a:extLst>
                <a:ext uri="{FF2B5EF4-FFF2-40B4-BE49-F238E27FC236}">
                  <a16:creationId xmlns:a16="http://schemas.microsoft.com/office/drawing/2014/main" id="{885A1A53-79B6-4BC5-96E4-CDFBFF290E61}"/>
                </a:ext>
              </a:extLst>
            </p:cNvPr>
            <p:cNvPicPr>
              <a:picLocks noChangeAspect="1" noChangeArrowheads="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21217" t="39059" r="56084" b="29652"/>
            <a:stretch/>
          </p:blipFill>
          <p:spPr bwMode="auto">
            <a:xfrm rot="11442024" flipH="1" flipV="1">
              <a:off x="4091336" y="1101094"/>
              <a:ext cx="186383" cy="256906"/>
            </a:xfrm>
            <a:prstGeom prst="rect">
              <a:avLst/>
            </a:prstGeom>
            <a:noFill/>
          </p:spPr>
        </p:pic>
      </p:grpSp>
      <p:grpSp>
        <p:nvGrpSpPr>
          <p:cNvPr id="55" name="Group 54">
            <a:extLst>
              <a:ext uri="{FF2B5EF4-FFF2-40B4-BE49-F238E27FC236}">
                <a16:creationId xmlns:a16="http://schemas.microsoft.com/office/drawing/2014/main" id="{C898B81F-5ABB-4F69-A837-5E858CFB6B4B}"/>
              </a:ext>
            </a:extLst>
          </p:cNvPr>
          <p:cNvGrpSpPr/>
          <p:nvPr/>
        </p:nvGrpSpPr>
        <p:grpSpPr>
          <a:xfrm>
            <a:off x="5377708" y="291240"/>
            <a:ext cx="4105126" cy="1212696"/>
            <a:chOff x="172593" y="145304"/>
            <a:chExt cx="4105126" cy="1212696"/>
          </a:xfrm>
        </p:grpSpPr>
        <p:sp>
          <p:nvSpPr>
            <p:cNvPr id="56" name="Rectangle: Diagonal Corners Rounded 55">
              <a:extLst>
                <a:ext uri="{FF2B5EF4-FFF2-40B4-BE49-F238E27FC236}">
                  <a16:creationId xmlns:a16="http://schemas.microsoft.com/office/drawing/2014/main" id="{1F87845C-8C9D-46AE-A29B-816974231BFB}"/>
                </a:ext>
              </a:extLst>
            </p:cNvPr>
            <p:cNvSpPr/>
            <p:nvPr/>
          </p:nvSpPr>
          <p:spPr>
            <a:xfrm flipH="1">
              <a:off x="487676" y="205118"/>
              <a:ext cx="3401928" cy="1085887"/>
            </a:xfrm>
            <a:prstGeom prst="round2DiagRect">
              <a:avLst>
                <a:gd name="adj1" fmla="val 3887"/>
                <a:gd name="adj2" fmla="val 3455"/>
              </a:avLst>
            </a:prstGeom>
            <a:solidFill>
              <a:schemeClr val="accent1">
                <a:alpha val="21000"/>
              </a:schemeClr>
            </a:solidFill>
            <a:ln cap="rnd"/>
            <a:effectLst>
              <a:outerShdw blurRad="76200" dist="38100" dir="30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i="1" dirty="0"/>
                <a:t>As a user, I can log in and register with social media so I don’t have to remember yet another password. </a:t>
              </a:r>
            </a:p>
          </p:txBody>
        </p:sp>
        <p:pic>
          <p:nvPicPr>
            <p:cNvPr id="57" name="Picture 2" descr="Image result for quote symbols">
              <a:extLst>
                <a:ext uri="{FF2B5EF4-FFF2-40B4-BE49-F238E27FC236}">
                  <a16:creationId xmlns:a16="http://schemas.microsoft.com/office/drawing/2014/main" id="{C7CD9A88-FFEB-4799-9B23-5E9D9BFD85C4}"/>
                </a:ext>
              </a:extLst>
            </p:cNvPr>
            <p:cNvPicPr>
              <a:picLocks noChangeAspect="1" noChangeArrowheads="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21217" t="39059" r="56084" b="29652"/>
            <a:stretch/>
          </p:blipFill>
          <p:spPr bwMode="auto">
            <a:xfrm rot="12309805">
              <a:off x="172593" y="145304"/>
              <a:ext cx="137919" cy="190104"/>
            </a:xfrm>
            <a:prstGeom prst="rect">
              <a:avLst/>
            </a:prstGeom>
            <a:noFill/>
          </p:spPr>
        </p:pic>
        <p:pic>
          <p:nvPicPr>
            <p:cNvPr id="58" name="Picture 2" descr="Image result for quote symbols">
              <a:extLst>
                <a:ext uri="{FF2B5EF4-FFF2-40B4-BE49-F238E27FC236}">
                  <a16:creationId xmlns:a16="http://schemas.microsoft.com/office/drawing/2014/main" id="{B65EB48D-4F2B-4518-AC4B-330DFCC44873}"/>
                </a:ext>
              </a:extLst>
            </p:cNvPr>
            <p:cNvPicPr>
              <a:picLocks noChangeAspect="1" noChangeArrowheads="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21217" t="39059" r="56084" b="29652"/>
            <a:stretch/>
          </p:blipFill>
          <p:spPr bwMode="auto">
            <a:xfrm rot="12309805">
              <a:off x="324225" y="145304"/>
              <a:ext cx="137919" cy="190104"/>
            </a:xfrm>
            <a:prstGeom prst="rect">
              <a:avLst/>
            </a:prstGeom>
            <a:noFill/>
          </p:spPr>
        </p:pic>
        <p:pic>
          <p:nvPicPr>
            <p:cNvPr id="59" name="Picture 2" descr="Image result for quote symbols">
              <a:extLst>
                <a:ext uri="{FF2B5EF4-FFF2-40B4-BE49-F238E27FC236}">
                  <a16:creationId xmlns:a16="http://schemas.microsoft.com/office/drawing/2014/main" id="{B1B94DE4-9AC8-424F-9E58-2BD4E7801C0D}"/>
                </a:ext>
              </a:extLst>
            </p:cNvPr>
            <p:cNvPicPr>
              <a:picLocks noChangeAspect="1" noChangeArrowheads="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21217" t="39059" r="56084" b="29652"/>
            <a:stretch/>
          </p:blipFill>
          <p:spPr bwMode="auto">
            <a:xfrm rot="11442024" flipH="1" flipV="1">
              <a:off x="3939704" y="1101094"/>
              <a:ext cx="186383" cy="256906"/>
            </a:xfrm>
            <a:prstGeom prst="rect">
              <a:avLst/>
            </a:prstGeom>
            <a:noFill/>
          </p:spPr>
        </p:pic>
        <p:pic>
          <p:nvPicPr>
            <p:cNvPr id="60" name="Picture 2" descr="Image result for quote symbols">
              <a:extLst>
                <a:ext uri="{FF2B5EF4-FFF2-40B4-BE49-F238E27FC236}">
                  <a16:creationId xmlns:a16="http://schemas.microsoft.com/office/drawing/2014/main" id="{64B7A425-0E3A-4157-B697-2A1C98896A98}"/>
                </a:ext>
              </a:extLst>
            </p:cNvPr>
            <p:cNvPicPr>
              <a:picLocks noChangeAspect="1" noChangeArrowheads="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21217" t="39059" r="56084" b="29652"/>
            <a:stretch/>
          </p:blipFill>
          <p:spPr bwMode="auto">
            <a:xfrm rot="11442024" flipH="1" flipV="1">
              <a:off x="4091336" y="1101094"/>
              <a:ext cx="186383" cy="256906"/>
            </a:xfrm>
            <a:prstGeom prst="rect">
              <a:avLst/>
            </a:prstGeom>
            <a:noFill/>
          </p:spPr>
        </p:pic>
      </p:grpSp>
    </p:spTree>
    <p:extLst>
      <p:ext uri="{BB962C8B-B14F-4D97-AF65-F5344CB8AC3E}">
        <p14:creationId xmlns:p14="http://schemas.microsoft.com/office/powerpoint/2010/main" val="36499134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err="1"/>
              <a:t>iSpy</a:t>
            </a:r>
            <a:r>
              <a:rPr lang="en-GB" dirty="0"/>
              <a:t> App</a:t>
            </a:r>
          </a:p>
        </p:txBody>
      </p:sp>
      <p:sp>
        <p:nvSpPr>
          <p:cNvPr id="3" name="Subtitle 2"/>
          <p:cNvSpPr>
            <a:spLocks noGrp="1"/>
          </p:cNvSpPr>
          <p:nvPr>
            <p:ph type="subTitle" idx="1"/>
          </p:nvPr>
        </p:nvSpPr>
        <p:spPr/>
        <p:txBody>
          <a:bodyPr/>
          <a:lstStyle/>
          <a:p>
            <a:r>
              <a:rPr lang="en-GB" dirty="0"/>
              <a:t>Business Case</a:t>
            </a:r>
          </a:p>
        </p:txBody>
      </p:sp>
    </p:spTree>
    <p:extLst>
      <p:ext uri="{BB962C8B-B14F-4D97-AF65-F5344CB8AC3E}">
        <p14:creationId xmlns:p14="http://schemas.microsoft.com/office/powerpoint/2010/main" val="6792308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887648-C32B-46AC-977A-875FC58566D4}"/>
              </a:ext>
            </a:extLst>
          </p:cNvPr>
          <p:cNvSpPr/>
          <p:nvPr/>
        </p:nvSpPr>
        <p:spPr>
          <a:xfrm rot="2900598">
            <a:off x="547490" y="3095987"/>
            <a:ext cx="5113729" cy="1446550"/>
          </a:xfrm>
          <a:prstGeom prst="rect">
            <a:avLst/>
          </a:prstGeom>
          <a:noFill/>
        </p:spPr>
        <p:txBody>
          <a:bodyPr wrap="square" lIns="91440" tIns="45720" rIns="91440" bIns="45720">
            <a:spAutoFit/>
          </a:bodyPr>
          <a:lstStyle/>
          <a:p>
            <a:pPr algn="ctr"/>
            <a:r>
              <a:rPr lang="en-GB" sz="8800" dirty="0">
                <a:ln w="0"/>
                <a:effectLst>
                  <a:outerShdw blurRad="38100" dist="19050" dir="2700000" algn="tl" rotWithShape="0">
                    <a:schemeClr val="dk1">
                      <a:alpha val="40000"/>
                    </a:schemeClr>
                  </a:outerShdw>
                </a:effectLst>
              </a:rPr>
              <a:t>C</a:t>
            </a:r>
            <a:r>
              <a:rPr lang="en-US" sz="8800" dirty="0">
                <a:ln w="0"/>
                <a:effectLst>
                  <a:outerShdw blurRad="38100" dist="19050" dir="2700000" algn="tl" rotWithShape="0">
                    <a:schemeClr val="dk1">
                      <a:alpha val="40000"/>
                    </a:schemeClr>
                  </a:outerShdw>
                </a:effectLst>
              </a:rPr>
              <a:t>lick me</a:t>
            </a:r>
            <a:endParaRPr lang="en-US" sz="8800" b="0" cap="none" spc="0" dirty="0">
              <a:ln w="0"/>
              <a:solidFill>
                <a:schemeClr val="tx1"/>
              </a:solidFill>
              <a:effectLst>
                <a:outerShdw blurRad="38100" dist="19050" dir="2700000" algn="tl" rotWithShape="0">
                  <a:schemeClr val="dk1">
                    <a:alpha val="40000"/>
                  </a:schemeClr>
                </a:outerShdw>
              </a:effectLst>
            </a:endParaRPr>
          </a:p>
        </p:txBody>
      </p:sp>
      <p:graphicFrame>
        <p:nvGraphicFramePr>
          <p:cNvPr id="4" name="Object 3">
            <a:hlinkClick r:id="" action="ppaction://ole?verb=1" highlightClick="1"/>
            <a:extLst>
              <a:ext uri="{FF2B5EF4-FFF2-40B4-BE49-F238E27FC236}">
                <a16:creationId xmlns:a16="http://schemas.microsoft.com/office/drawing/2014/main" id="{C20C364B-A100-4461-B4F4-00CC2A13D430}"/>
              </a:ext>
            </a:extLst>
          </p:cNvPr>
          <p:cNvGraphicFramePr>
            <a:graphicFrameLocks noChangeAspect="1"/>
          </p:cNvGraphicFramePr>
          <p:nvPr>
            <p:extLst>
              <p:ext uri="{D42A27DB-BD31-4B8C-83A1-F6EECF244321}">
                <p14:modId xmlns:p14="http://schemas.microsoft.com/office/powerpoint/2010/main" val="1477623065"/>
              </p:ext>
            </p:extLst>
          </p:nvPr>
        </p:nvGraphicFramePr>
        <p:xfrm>
          <a:off x="407988" y="612775"/>
          <a:ext cx="5037137" cy="6000750"/>
        </p:xfrm>
        <a:graphic>
          <a:graphicData uri="http://schemas.openxmlformats.org/presentationml/2006/ole">
            <mc:AlternateContent xmlns:mc="http://schemas.openxmlformats.org/markup-compatibility/2006">
              <mc:Choice xmlns:v="urn:schemas-microsoft-com:vml" Requires="v">
                <p:oleObj spid="_x0000_s2073" name="Document" r:id="rId3" imgW="7572240" imgH="8983800" progId="Word.Document.12">
                  <p:embed/>
                </p:oleObj>
              </mc:Choice>
              <mc:Fallback>
                <p:oleObj name="Document" r:id="rId3" imgW="7572240" imgH="8983800" progId="Word.Document.12">
                  <p:embed/>
                  <p:pic>
                    <p:nvPicPr>
                      <p:cNvPr id="0" name=""/>
                      <p:cNvPicPr/>
                      <p:nvPr/>
                    </p:nvPicPr>
                    <p:blipFill>
                      <a:blip r:embed="rId4"/>
                      <a:stretch>
                        <a:fillRect/>
                      </a:stretch>
                    </p:blipFill>
                    <p:spPr>
                      <a:xfrm>
                        <a:off x="407988" y="612775"/>
                        <a:ext cx="5037137" cy="6000750"/>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B56D34C5-739F-4860-93DE-3E5616244A18}"/>
              </a:ext>
            </a:extLst>
          </p:cNvPr>
          <p:cNvSpPr txBox="1"/>
          <p:nvPr/>
        </p:nvSpPr>
        <p:spPr>
          <a:xfrm>
            <a:off x="5562601" y="622300"/>
            <a:ext cx="4178299" cy="5909310"/>
          </a:xfrm>
          <a:prstGeom prst="rect">
            <a:avLst/>
          </a:prstGeom>
          <a:noFill/>
        </p:spPr>
        <p:txBody>
          <a:bodyPr wrap="square" rtlCol="0">
            <a:spAutoFit/>
          </a:bodyPr>
          <a:lstStyle/>
          <a:p>
            <a:r>
              <a:rPr lang="en-GB" dirty="0"/>
              <a:t>This is the business case for the app.</a:t>
            </a:r>
          </a:p>
          <a:p>
            <a:endParaRPr lang="en-GB" dirty="0"/>
          </a:p>
          <a:p>
            <a:r>
              <a:rPr lang="en-GB" dirty="0"/>
              <a:t>It has the problem, the app idea, intended audience, monetizing the app, a brief development plan and existing apps, as well as how my app will be different from these apps.</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a:t>You can click on the object to the left to quickly open the business case, or it is available in the zipped folder.</a:t>
            </a:r>
          </a:p>
          <a:p>
            <a:endParaRPr lang="en-GB" dirty="0"/>
          </a:p>
          <a:p>
            <a:endParaRPr lang="en-US" dirty="0"/>
          </a:p>
        </p:txBody>
      </p:sp>
    </p:spTree>
    <p:extLst>
      <p:ext uri="{BB962C8B-B14F-4D97-AF65-F5344CB8AC3E}">
        <p14:creationId xmlns:p14="http://schemas.microsoft.com/office/powerpoint/2010/main" val="33882949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94CEB-80EB-43C7-A59E-8846BEFB854F}"/>
              </a:ext>
            </a:extLst>
          </p:cNvPr>
          <p:cNvSpPr>
            <a:spLocks noGrp="1"/>
          </p:cNvSpPr>
          <p:nvPr>
            <p:ph type="title"/>
          </p:nvPr>
        </p:nvSpPr>
        <p:spPr>
          <a:xfrm>
            <a:off x="9783235" y="127000"/>
            <a:ext cx="8596668" cy="355600"/>
          </a:xfrm>
        </p:spPr>
        <p:txBody>
          <a:bodyPr>
            <a:normAutofit fontScale="90000"/>
          </a:bodyPr>
          <a:lstStyle/>
          <a:p>
            <a:r>
              <a:rPr lang="en-GB" dirty="0">
                <a:solidFill>
                  <a:schemeClr val="tx1"/>
                </a:solidFill>
              </a:rPr>
              <a:t>References</a:t>
            </a:r>
            <a:endParaRPr lang="en-US" dirty="0">
              <a:solidFill>
                <a:schemeClr val="tx1"/>
              </a:solidFill>
            </a:endParaRPr>
          </a:p>
        </p:txBody>
      </p:sp>
      <p:sp>
        <p:nvSpPr>
          <p:cNvPr id="4" name="TextBox 3">
            <a:extLst>
              <a:ext uri="{FF2B5EF4-FFF2-40B4-BE49-F238E27FC236}">
                <a16:creationId xmlns:a16="http://schemas.microsoft.com/office/drawing/2014/main" id="{8161382C-22C8-42E8-BB49-974B455E4720}"/>
              </a:ext>
            </a:extLst>
          </p:cNvPr>
          <p:cNvSpPr txBox="1"/>
          <p:nvPr/>
        </p:nvSpPr>
        <p:spPr>
          <a:xfrm>
            <a:off x="101600" y="0"/>
            <a:ext cx="11950700" cy="10007355"/>
          </a:xfrm>
          <a:prstGeom prst="rect">
            <a:avLst/>
          </a:prstGeom>
          <a:noFill/>
        </p:spPr>
        <p:txBody>
          <a:bodyPr wrap="square" rtlCol="0">
            <a:spAutoFit/>
          </a:bodyPr>
          <a:lstStyle/>
          <a:p>
            <a:r>
              <a:rPr lang="en-US" sz="1190" dirty="0"/>
              <a:t>Persona – Betty Johnson - </a:t>
            </a:r>
            <a:r>
              <a:rPr lang="en-US" sz="1190" dirty="0">
                <a:hlinkClick r:id="rId2"/>
              </a:rPr>
              <a:t>https://cdn.pixabay.com/photo/2018/06/28/11/44/the-old-lady-3503684_960_720.jpg</a:t>
            </a:r>
            <a:endParaRPr lang="en-US" sz="1190" dirty="0"/>
          </a:p>
          <a:p>
            <a:r>
              <a:rPr lang="en-US" sz="1190" dirty="0"/>
              <a:t>Persona -  </a:t>
            </a:r>
            <a:r>
              <a:rPr lang="en-US" sz="1190" dirty="0" err="1"/>
              <a:t>Advik</a:t>
            </a:r>
            <a:r>
              <a:rPr lang="en-US" sz="1190" dirty="0"/>
              <a:t> Nair - </a:t>
            </a:r>
            <a:r>
              <a:rPr lang="en-US" sz="1190" dirty="0">
                <a:hlinkClick r:id="rId3"/>
              </a:rPr>
              <a:t>https://c1.staticflickr.com/2/1891/29628386607_fa42262cb1_b.jpg</a:t>
            </a:r>
            <a:endParaRPr lang="en-US" sz="1190" dirty="0"/>
          </a:p>
          <a:p>
            <a:r>
              <a:rPr lang="en-US" sz="1190" dirty="0"/>
              <a:t>Persona – Nicole Smith - </a:t>
            </a:r>
            <a:r>
              <a:rPr lang="en-US" sz="1190" dirty="0">
                <a:hlinkClick r:id="rId4"/>
              </a:rPr>
              <a:t>https://bacc.cc/wp-content/uploads/2017/12/loving-teen-hard-600x403.jpg</a:t>
            </a:r>
            <a:endParaRPr lang="en-US" sz="1190" dirty="0"/>
          </a:p>
          <a:p>
            <a:r>
              <a:rPr lang="en-US" sz="1190" dirty="0"/>
              <a:t>Persona – Himmat Patel – </a:t>
            </a:r>
            <a:r>
              <a:rPr lang="en-US" sz="1190" dirty="0">
                <a:hlinkClick r:id="rId5"/>
              </a:rPr>
              <a:t>https://cdn.pixabay.com/photo/2014/07/09/10/04/man-388104_640.jpg</a:t>
            </a:r>
            <a:endParaRPr lang="en-US" sz="1190" dirty="0"/>
          </a:p>
          <a:p>
            <a:r>
              <a:rPr lang="en-US" sz="1190" dirty="0"/>
              <a:t>Persona – Angela Rigby - </a:t>
            </a:r>
            <a:r>
              <a:rPr lang="en-US" sz="1190" dirty="0">
                <a:hlinkClick r:id="rId6"/>
              </a:rPr>
              <a:t>https://herheart.org/web/wp-content/uploads/2014/08/woman.jpg</a:t>
            </a:r>
            <a:endParaRPr lang="en-US" sz="1190" dirty="0"/>
          </a:p>
          <a:p>
            <a:r>
              <a:rPr lang="en-US" sz="1190" dirty="0"/>
              <a:t>Personas – Facebook icons - </a:t>
            </a:r>
            <a:r>
              <a:rPr lang="en-US" sz="1190" dirty="0">
                <a:hlinkClick r:id="rId7"/>
              </a:rPr>
              <a:t>https://www.flaticon.com/packs/social-media-logos-2</a:t>
            </a:r>
            <a:endParaRPr lang="en-US" sz="1190" dirty="0"/>
          </a:p>
          <a:p>
            <a:r>
              <a:rPr lang="en-US" sz="1190" dirty="0"/>
              <a:t>Stats Screen - White Bengal Tiger - </a:t>
            </a:r>
            <a:r>
              <a:rPr lang="en-US" sz="1190" dirty="0">
                <a:hlinkClick r:id="rId8"/>
              </a:rPr>
              <a:t>https://www.coolkidfacts.com/wp-content/uploads/2018/06/White-tiger-300x202.jpg</a:t>
            </a:r>
            <a:endParaRPr lang="en-US" sz="1190" dirty="0"/>
          </a:p>
          <a:p>
            <a:r>
              <a:rPr lang="en-US" sz="1190" dirty="0"/>
              <a:t>Spot Screen - Goat - </a:t>
            </a:r>
            <a:r>
              <a:rPr lang="en-US" sz="1190" dirty="0">
                <a:hlinkClick r:id="rId9"/>
              </a:rPr>
              <a:t>http://conceptcoworking.club/wp-content/uploads/2018/11/barn-animal-pictures-animals-farm-animal-pictures-for-nursery.jpg</a:t>
            </a:r>
            <a:endParaRPr lang="en-US" sz="1190" dirty="0"/>
          </a:p>
          <a:p>
            <a:r>
              <a:rPr lang="en-US" sz="1190" dirty="0"/>
              <a:t>Item Screen - Cow - </a:t>
            </a:r>
            <a:r>
              <a:rPr lang="en-US" sz="1190" dirty="0">
                <a:hlinkClick r:id="rId10"/>
              </a:rPr>
              <a:t>https://cdn.propakistani.pk/wp-content/uploads/2018/08/Untitled-1-7.jpg</a:t>
            </a:r>
            <a:endParaRPr lang="en-US" sz="1190" dirty="0"/>
          </a:p>
          <a:p>
            <a:r>
              <a:rPr lang="en-US" sz="1190" dirty="0"/>
              <a:t>List Screen - Cat - </a:t>
            </a:r>
            <a:r>
              <a:rPr lang="en-US" sz="1190" dirty="0">
                <a:hlinkClick r:id="rId11"/>
              </a:rPr>
              <a:t>https://images.pexels.com/photos/45201/kitty-cat-kitten-pet-45201.jpeg?cs=srgb&amp;dl=animal-cat-cute-45201.jpg&amp;fm=jpg</a:t>
            </a:r>
            <a:endParaRPr lang="en-US" sz="1190" dirty="0"/>
          </a:p>
          <a:p>
            <a:r>
              <a:rPr lang="en-US" sz="1190" dirty="0"/>
              <a:t>List Screen - Dog - </a:t>
            </a:r>
            <a:r>
              <a:rPr lang="en-US" sz="1190" dirty="0">
                <a:hlinkClick r:id="rId12"/>
              </a:rPr>
              <a:t>https://encrypted-tbn0.gstatic.com/images?q=tbn:ANd9GcTNgVq_kGw0VdGt9h_cVBt61z4r9tKUqrahbZ-ZUv883P5jx0-v</a:t>
            </a:r>
            <a:endParaRPr lang="en-US" sz="1190" dirty="0"/>
          </a:p>
          <a:p>
            <a:r>
              <a:rPr lang="en-US" sz="1190" dirty="0"/>
              <a:t>List Screen - Fish - </a:t>
            </a:r>
            <a:r>
              <a:rPr lang="en-US" sz="1190" dirty="0">
                <a:hlinkClick r:id="rId13"/>
              </a:rPr>
              <a:t>https://encrypted-tbn0.gstatic.com/images?q=tbn:ANd9GcSD5V44wfU2o7k23MyT3FuGiCp41Qq_tnLDcBNyn925AEBmYiF9</a:t>
            </a:r>
            <a:endParaRPr lang="en-US" sz="1190" dirty="0"/>
          </a:p>
          <a:p>
            <a:r>
              <a:rPr lang="en-US" sz="1190" dirty="0"/>
              <a:t>List Screen - Horse - </a:t>
            </a:r>
            <a:r>
              <a:rPr lang="en-US" sz="1190" dirty="0">
                <a:hlinkClick r:id="rId14"/>
              </a:rPr>
              <a:t>https://encrypted-tbn0.gstatic.com/images?q=tbn:ANd9GcSeOJCDcAk1BmxNEkmE7DuDTfQEG3V7nlgOn2CcFERTwPMiXCSlMQ</a:t>
            </a:r>
            <a:endParaRPr lang="en-US" sz="1190" dirty="0"/>
          </a:p>
          <a:p>
            <a:r>
              <a:rPr lang="en-US" sz="1190" dirty="0"/>
              <a:t>List Screen - Pig - </a:t>
            </a:r>
            <a:r>
              <a:rPr lang="en-US" sz="1190" dirty="0">
                <a:hlinkClick r:id="rId15"/>
              </a:rPr>
              <a:t>https://upload.wikimedia.org/wikipedia/commons/d/db/Pig_USDA01c0116.jpg</a:t>
            </a:r>
            <a:endParaRPr lang="en-US" sz="1190" dirty="0"/>
          </a:p>
          <a:p>
            <a:r>
              <a:rPr lang="en-US" sz="1190" dirty="0"/>
              <a:t>Category Screen - Car - </a:t>
            </a:r>
            <a:r>
              <a:rPr lang="en-US" sz="1190" dirty="0">
                <a:hlinkClick r:id="rId16"/>
              </a:rPr>
              <a:t>https://images.pexels.com/photos/2071/broken-car-vehicle-vintage.jpg?auto=compress&amp;cs=tinysrgb&amp;h=650&amp;w=940</a:t>
            </a:r>
            <a:endParaRPr lang="en-US" sz="1190" dirty="0"/>
          </a:p>
          <a:p>
            <a:r>
              <a:rPr lang="en-US" sz="1190" dirty="0"/>
              <a:t>Category Screen - Dog - </a:t>
            </a:r>
            <a:r>
              <a:rPr lang="en-US" sz="1190" dirty="0">
                <a:hlinkClick r:id="rId17"/>
              </a:rPr>
              <a:t>https://cdn.pixabay.com/photo/2017/09/25/13/12/dog-2785074_960_720.jpg</a:t>
            </a:r>
            <a:endParaRPr lang="en-US" sz="1190" dirty="0"/>
          </a:p>
          <a:p>
            <a:r>
              <a:rPr lang="en-US" sz="1190" dirty="0"/>
              <a:t>Category Screen - England - </a:t>
            </a:r>
            <a:r>
              <a:rPr lang="en-US" sz="1190" dirty="0">
                <a:hlinkClick r:id="rId18"/>
              </a:rPr>
              <a:t>https://upload.wikimedia.org/wikipedia/commons/thumb/4/4c/Flag-map_of_the_Kingdom_of_England.svg/</a:t>
            </a:r>
            <a:endParaRPr lang="en-US" sz="1190" dirty="0"/>
          </a:p>
          <a:p>
            <a:r>
              <a:rPr lang="en-US" sz="1190" dirty="0"/>
              <a:t>Category Screen - Flower - </a:t>
            </a:r>
            <a:r>
              <a:rPr lang="en-US" sz="1190" dirty="0">
                <a:hlinkClick r:id="rId19"/>
              </a:rPr>
              <a:t>https://encrypted-tbn0.gstatic.com/images?q=tbn:ANd9GcTO7J0HNzspCXI3xBPjwqxymqqTiiGsxN4u7z2weIKmD31eFohdIA#</a:t>
            </a:r>
            <a:endParaRPr lang="en-US" sz="1190" dirty="0"/>
          </a:p>
          <a:p>
            <a:r>
              <a:rPr lang="en-US" sz="1190" dirty="0"/>
              <a:t>Category Screen - Newcastle - </a:t>
            </a:r>
            <a:r>
              <a:rPr lang="en-US" sz="1190" dirty="0">
                <a:hlinkClick r:id="rId20"/>
              </a:rPr>
              <a:t>https://cdn.pixabay.com/photo/2017/06/06/11/57/newcastle-2377058_960_720.jpg</a:t>
            </a:r>
            <a:endParaRPr lang="en-US" sz="1190" dirty="0"/>
          </a:p>
          <a:p>
            <a:r>
              <a:rPr lang="en-US" sz="1190" dirty="0"/>
              <a:t>Category Screen - York - </a:t>
            </a:r>
            <a:r>
              <a:rPr lang="en-US" sz="1190" dirty="0">
                <a:hlinkClick r:id="rId21"/>
              </a:rPr>
              <a:t>https://www.maxpixel.net/static/photo/1x/York-Minster-Cathedral-Yorkshire-Uk-York-3430147.jpg</a:t>
            </a:r>
            <a:endParaRPr lang="en-US" sz="1190" dirty="0"/>
          </a:p>
          <a:p>
            <a:r>
              <a:rPr lang="en-US" sz="1190" dirty="0"/>
              <a:t>Main Screen - Bird - </a:t>
            </a:r>
            <a:r>
              <a:rPr lang="en-US" sz="1190" dirty="0">
                <a:hlinkClick r:id="rId22"/>
              </a:rPr>
              <a:t>http://www.flowerhornpets.com/images/gallery/birds/img1_big.jpg</a:t>
            </a:r>
            <a:endParaRPr lang="en-US" sz="1190" dirty="0"/>
          </a:p>
          <a:p>
            <a:r>
              <a:rPr lang="en-US" sz="1190" dirty="0" err="1"/>
              <a:t>Moodboard</a:t>
            </a:r>
            <a:r>
              <a:rPr lang="en-US" sz="1190" dirty="0"/>
              <a:t> - Leaf - </a:t>
            </a:r>
            <a:r>
              <a:rPr lang="en-US" sz="1190" dirty="0">
                <a:hlinkClick r:id="rId23"/>
              </a:rPr>
              <a:t>https://www.coolkidfacts.com/wp-content/uploads/2014/10/photosynthesis-300x240.jpg</a:t>
            </a:r>
            <a:r>
              <a:rPr lang="en-US" sz="1190" dirty="0"/>
              <a:t/>
            </a:r>
            <a:br>
              <a:rPr lang="en-US" sz="1190" dirty="0"/>
            </a:br>
            <a:r>
              <a:rPr lang="en-US" sz="1190" dirty="0" err="1"/>
              <a:t>Moodboard</a:t>
            </a:r>
            <a:r>
              <a:rPr lang="en-US" sz="1190" dirty="0"/>
              <a:t> – Camera - </a:t>
            </a:r>
            <a:r>
              <a:rPr lang="en-US" sz="1190" dirty="0">
                <a:hlinkClick r:id="rId24"/>
              </a:rPr>
              <a:t>https://www.leeds.ac.uk/forstaff/images/Camera.jpg</a:t>
            </a:r>
            <a:endParaRPr lang="en-US" sz="1190" dirty="0"/>
          </a:p>
          <a:p>
            <a:r>
              <a:rPr lang="en-US" sz="1190" dirty="0" err="1"/>
              <a:t>Moodboard</a:t>
            </a:r>
            <a:r>
              <a:rPr lang="en-US" sz="1190" dirty="0"/>
              <a:t> – Michelin - </a:t>
            </a:r>
            <a:r>
              <a:rPr lang="en-US" sz="1190" dirty="0">
                <a:hlinkClick r:id="rId25"/>
              </a:rPr>
              <a:t>https://s1.cdn.autoevolution.com/images/news/michelin-ispy-books-are-back-for-christmas-14184_1.jpg</a:t>
            </a:r>
            <a:endParaRPr lang="en-US" sz="1190" dirty="0"/>
          </a:p>
          <a:p>
            <a:r>
              <a:rPr lang="en-US" sz="1190" dirty="0" err="1"/>
              <a:t>Moodboard</a:t>
            </a:r>
            <a:r>
              <a:rPr lang="en-US" sz="1190" dirty="0"/>
              <a:t> – Car pic - </a:t>
            </a:r>
            <a:r>
              <a:rPr lang="en-US" sz="1190" dirty="0">
                <a:hlinkClick r:id="rId26"/>
              </a:rPr>
              <a:t>https://images-na.ssl-images-amazon.com/images/I/517l1%2B3CFbL._SX349_BO1,204,203,200_.jpg</a:t>
            </a:r>
            <a:endParaRPr lang="en-US" sz="1190" dirty="0"/>
          </a:p>
          <a:p>
            <a:r>
              <a:rPr lang="en-US" sz="1190" dirty="0" err="1"/>
              <a:t>Moodboard</a:t>
            </a:r>
            <a:r>
              <a:rPr lang="en-US" sz="1190" dirty="0"/>
              <a:t> – Cars title - </a:t>
            </a:r>
            <a:r>
              <a:rPr lang="en-US" sz="1190" dirty="0">
                <a:hlinkClick r:id="rId27"/>
              </a:rPr>
              <a:t>https://images-na.ssl-images-amazon.com/images/I/51FBZsxZuuL._SX348_BO1,204,203,200_.jpg</a:t>
            </a:r>
            <a:endParaRPr lang="en-US" sz="1190" dirty="0"/>
          </a:p>
          <a:p>
            <a:r>
              <a:rPr lang="en-US" sz="1190" dirty="0" err="1"/>
              <a:t>Moodboard</a:t>
            </a:r>
            <a:r>
              <a:rPr lang="en-US" sz="1190" dirty="0"/>
              <a:t>/</a:t>
            </a:r>
            <a:r>
              <a:rPr lang="en-US" sz="1190" dirty="0" err="1"/>
              <a:t>Splashscreen</a:t>
            </a:r>
            <a:r>
              <a:rPr lang="en-US" sz="1190" dirty="0"/>
              <a:t> – Girl Flower - </a:t>
            </a:r>
            <a:r>
              <a:rPr lang="en-US" sz="1190" u="sng" dirty="0">
                <a:solidFill>
                  <a:srgbClr val="99CA3C"/>
                </a:solidFill>
                <a:effectLst>
                  <a:outerShdw blurRad="38100" dist="25400" dir="5400000" algn="ctr">
                    <a:srgbClr val="6E747A">
                      <a:alpha val="43000"/>
                    </a:srgbClr>
                  </a:outerShdw>
                </a:effectLst>
                <a:latin typeface="Trebuchet MS" panose="020B0603020202020204" pitchFamily="34" charset="0"/>
                <a:ea typeface="Times New Roman" panose="02020603050405020304" pitchFamily="18" charset="0"/>
                <a:cs typeface="Times New Roman" panose="02020603050405020304" pitchFamily="18" charset="0"/>
                <a:hlinkClick r:id="rId28">
                  <a:extLst>
                    <a:ext uri="{A12FA001-AC4F-418D-AE19-62706E023703}">
                      <ahyp:hlinkClr xmlns:ahyp="http://schemas.microsoft.com/office/drawing/2018/hyperlinkcolor" xmlns="" val="tx"/>
                    </a:ext>
                  </a:extLst>
                </a:hlinkClick>
              </a:rPr>
              <a:t>https://www.phenologit.org/wp-content/uploads/2015/10/girl_flower.png</a:t>
            </a:r>
            <a:endParaRPr lang="en-US" sz="1190" dirty="0">
              <a:latin typeface="Trebuchet MS" panose="020B0603020202020204" pitchFamily="34" charset="0"/>
              <a:ea typeface="Times New Roman" panose="02020603050405020304" pitchFamily="18" charset="0"/>
              <a:cs typeface="Times New Roman" panose="02020603050405020304" pitchFamily="18" charset="0"/>
            </a:endParaRPr>
          </a:p>
          <a:p>
            <a:r>
              <a:rPr lang="en-US" sz="1190" dirty="0" err="1"/>
              <a:t>Moodboard</a:t>
            </a:r>
            <a:r>
              <a:rPr lang="en-US" sz="1190" dirty="0"/>
              <a:t> – Acorn - </a:t>
            </a:r>
            <a:r>
              <a:rPr lang="en-US" sz="1190" dirty="0">
                <a:hlinkClick r:id="rId29"/>
              </a:rPr>
              <a:t>https://encrypted-tbn0.gstatic.com/images?q=tbn:ANd9GcSyzKy4lULboKTcG1HOLv4OY2yfNSbjj_49SlYICAyE51R37V0D</a:t>
            </a:r>
            <a:endParaRPr lang="en-US" sz="1190" dirty="0"/>
          </a:p>
          <a:p>
            <a:r>
              <a:rPr lang="en-US" sz="1190" dirty="0" err="1"/>
              <a:t>Moodboard</a:t>
            </a:r>
            <a:r>
              <a:rPr lang="en-US" sz="1190" dirty="0"/>
              <a:t> – Train - </a:t>
            </a:r>
            <a:r>
              <a:rPr lang="en-US" sz="1190" dirty="0">
                <a:hlinkClick r:id="rId30"/>
              </a:rPr>
              <a:t>https://encrypted-tbn0.gstatic.com/images?q=tbn:ANd9GcTLwzkjohRRh5__RjGPwE2aLiNmyG1mzCvxAFacAeONzoC_esobcw</a:t>
            </a:r>
            <a:endParaRPr lang="en-US" sz="1190" dirty="0"/>
          </a:p>
          <a:p>
            <a:r>
              <a:rPr lang="en-US" sz="1190" dirty="0" err="1"/>
              <a:t>Moodboard</a:t>
            </a:r>
            <a:r>
              <a:rPr lang="en-US" sz="1190" dirty="0"/>
              <a:t> – Food - </a:t>
            </a:r>
            <a:r>
              <a:rPr lang="en-US" sz="1190" dirty="0">
                <a:hlinkClick r:id="rId31"/>
              </a:rPr>
              <a:t>https://encrypted-tbn0.gstatic.com/images?q=tbn:ANd9GcSmx75fxdkQSSndiWn0dCB59rePQ0WotP9qoEYReeVU_y7IJsEQ</a:t>
            </a:r>
            <a:endParaRPr lang="en-US" sz="1190" dirty="0"/>
          </a:p>
          <a:p>
            <a:r>
              <a:rPr lang="en-US" sz="1190" dirty="0" err="1"/>
              <a:t>Moodboard</a:t>
            </a:r>
            <a:r>
              <a:rPr lang="en-US" sz="1190" dirty="0"/>
              <a:t> – Sherlock - </a:t>
            </a:r>
            <a:r>
              <a:rPr lang="en-US" sz="1190" dirty="0">
                <a:hlinkClick r:id="rId32"/>
              </a:rPr>
              <a:t>https://encrypted-tbn0.gstatic.com/images?q=tbn:ANd9GcTXlrBXctdfvBv-NrTT5rqDVZcylDCbE_DBzTNvFpWBlsyGuxLDxg</a:t>
            </a:r>
            <a:endParaRPr lang="en-US" sz="1190" dirty="0"/>
          </a:p>
          <a:p>
            <a:r>
              <a:rPr lang="en-US" sz="1190" dirty="0" err="1"/>
              <a:t>Moodboard</a:t>
            </a:r>
            <a:r>
              <a:rPr lang="en-US" sz="1190" dirty="0"/>
              <a:t> – Grove - </a:t>
            </a:r>
            <a:r>
              <a:rPr lang="en-US" sz="1190" dirty="0">
                <a:hlinkClick r:id="rId33"/>
              </a:rPr>
              <a:t>https://i.ytimg.com/vi/_mP0qpLdiRg/maxresdefault.jpg</a:t>
            </a:r>
            <a:endParaRPr lang="en-US" sz="1190" dirty="0"/>
          </a:p>
          <a:p>
            <a:r>
              <a:rPr lang="en-US" sz="1190" dirty="0" err="1"/>
              <a:t>Moodboard</a:t>
            </a:r>
            <a:r>
              <a:rPr lang="en-US" sz="1190" dirty="0"/>
              <a:t> – Bird - </a:t>
            </a:r>
            <a:r>
              <a:rPr lang="en-US" sz="1190" dirty="0">
                <a:hlinkClick r:id="rId34"/>
              </a:rPr>
              <a:t>https://i.ytimg.com/vi/X0VzVgh7HHc/hqdefault.jpg?sqp=-oaymwEiCKgBEF5IWvKriqkDFQgBFQAAAAAYASUAAMhCPQCAokN4AQ==&amp;rs=AOn4CLDtPWZ7XtF4TRunlyULE0b54odKAw</a:t>
            </a:r>
            <a:endParaRPr lang="en-US" sz="1190" dirty="0"/>
          </a:p>
          <a:p>
            <a:r>
              <a:rPr lang="en-US" sz="1190" dirty="0" err="1"/>
              <a:t>Moodboard</a:t>
            </a:r>
            <a:r>
              <a:rPr lang="en-US" sz="1190" dirty="0"/>
              <a:t> – Eye - </a:t>
            </a:r>
            <a:r>
              <a:rPr lang="en-US" sz="1190" dirty="0">
                <a:hlinkClick r:id="rId35"/>
              </a:rPr>
              <a:t>https://cdn.pixabay.com/photo/2014/04/03/10/06/eyeball-309797__340.png</a:t>
            </a:r>
            <a:endParaRPr lang="en-US" sz="1190" dirty="0"/>
          </a:p>
          <a:p>
            <a:r>
              <a:rPr lang="en-US" sz="1190" dirty="0" err="1"/>
              <a:t>Moodboard</a:t>
            </a:r>
            <a:r>
              <a:rPr lang="en-US" sz="1190" dirty="0"/>
              <a:t> – Eye Realistic - </a:t>
            </a:r>
            <a:r>
              <a:rPr lang="en-US" sz="1190" dirty="0">
                <a:hlinkClick r:id="rId36"/>
              </a:rPr>
              <a:t>https://encrypted-tbn0.gstatic.com/images?q=tbn:ANd9GcT69DLiWgaXPjZJ3HrWOib7CCroHg_wsVBWmxuhlqh1W1DGNMXR</a:t>
            </a:r>
            <a:endParaRPr lang="en-US" sz="1190" dirty="0"/>
          </a:p>
          <a:p>
            <a:r>
              <a:rPr lang="en-US" sz="1190" dirty="0" err="1"/>
              <a:t>Moodboard</a:t>
            </a:r>
            <a:r>
              <a:rPr lang="en-US" sz="1190" dirty="0"/>
              <a:t> – Owl - </a:t>
            </a:r>
            <a:r>
              <a:rPr lang="en-US" sz="1190" dirty="0">
                <a:hlinkClick r:id="rId37"/>
              </a:rPr>
              <a:t>https://encrypted-tbn0.gstatic.com/images?q=tbn:ANd9GcSF1bR2AM2k9qnMGt907eTjQLJUvCvPtCpymguyW5HKCK38KVN6Tw</a:t>
            </a:r>
            <a:endParaRPr lang="en-US" sz="119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p:txBody>
      </p:sp>
    </p:spTree>
    <p:extLst>
      <p:ext uri="{BB962C8B-B14F-4D97-AF65-F5344CB8AC3E}">
        <p14:creationId xmlns:p14="http://schemas.microsoft.com/office/powerpoint/2010/main" val="384655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iSpy App</a:t>
            </a:r>
          </a:p>
        </p:txBody>
      </p:sp>
      <p:sp>
        <p:nvSpPr>
          <p:cNvPr id="3" name="Subtitle 2"/>
          <p:cNvSpPr>
            <a:spLocks noGrp="1"/>
          </p:cNvSpPr>
          <p:nvPr>
            <p:ph type="subTitle" idx="1"/>
          </p:nvPr>
        </p:nvSpPr>
        <p:spPr/>
        <p:txBody>
          <a:bodyPr/>
          <a:lstStyle/>
          <a:p>
            <a:r>
              <a:rPr lang="en-GB" dirty="0" err="1"/>
              <a:t>Fontboard</a:t>
            </a:r>
            <a:endParaRPr lang="en-GB" dirty="0"/>
          </a:p>
        </p:txBody>
      </p:sp>
    </p:spTree>
    <p:extLst>
      <p:ext uri="{BB962C8B-B14F-4D97-AF65-F5344CB8AC3E}">
        <p14:creationId xmlns:p14="http://schemas.microsoft.com/office/powerpoint/2010/main" val="4066602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alaxy s6 mockup">
            <a:extLst>
              <a:ext uri="{FF2B5EF4-FFF2-40B4-BE49-F238E27FC236}">
                <a16:creationId xmlns:a16="http://schemas.microsoft.com/office/drawing/2014/main" id="{69FB00BB-DF5D-4CFE-875B-EC7FEB642C34}"/>
              </a:ext>
            </a:extLst>
          </p:cNvPr>
          <p:cNvPicPr>
            <a:picLocks noChangeAspect="1" noChangeArrowheads="1"/>
          </p:cNvPicPr>
          <p:nvPr/>
        </p:nvPicPr>
        <p:blipFill>
          <a:blip r:embed="rId2">
            <a:clrChange>
              <a:clrFrom>
                <a:srgbClr val="000000"/>
              </a:clrFrom>
              <a:clrTo>
                <a:srgbClr val="000000">
                  <a:alpha val="0"/>
                </a:srgbClr>
              </a:clrTo>
            </a:clrChange>
            <a:alphaModFix/>
            <a:extLst>
              <a:ext uri="{28A0092B-C50C-407E-A947-70E740481C1C}">
                <a14:useLocalDpi xmlns:a14="http://schemas.microsoft.com/office/drawing/2010/main" val="0"/>
              </a:ext>
            </a:extLst>
          </a:blip>
          <a:srcRect/>
          <a:stretch>
            <a:fillRect/>
          </a:stretch>
        </p:blipFill>
        <p:spPr bwMode="auto">
          <a:xfrm>
            <a:off x="-1572230" y="-394447"/>
            <a:ext cx="5271247" cy="52712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DE430ED-837B-4165-8BC8-AB4611BEE57B}"/>
              </a:ext>
            </a:extLst>
          </p:cNvPr>
          <p:cNvSpPr txBox="1"/>
          <p:nvPr/>
        </p:nvSpPr>
        <p:spPr>
          <a:xfrm>
            <a:off x="192546" y="744071"/>
            <a:ext cx="1831343" cy="2446824"/>
          </a:xfrm>
          <a:prstGeom prst="rect">
            <a:avLst/>
          </a:prstGeom>
          <a:noFill/>
        </p:spPr>
        <p:txBody>
          <a:bodyPr wrap="square" rtlCol="0">
            <a:spAutoFit/>
          </a:bodyPr>
          <a:lstStyle/>
          <a:p>
            <a:pPr algn="ctr"/>
            <a:r>
              <a:rPr lang="en-GB" dirty="0">
                <a:cs typeface="Arial" panose="020B0604020202020204" pitchFamily="34" charset="0"/>
              </a:rPr>
              <a:t>Trebuchet MS</a:t>
            </a:r>
          </a:p>
          <a:p>
            <a:pPr algn="ctr"/>
            <a:endParaRPr lang="en-GB" sz="1200" dirty="0">
              <a:cs typeface="Arial" panose="020B0604020202020204" pitchFamily="34" charset="0"/>
            </a:endParaRPr>
          </a:p>
          <a:p>
            <a:pPr algn="ctr"/>
            <a:r>
              <a:rPr lang="en-US" sz="1400" u="sng" dirty="0">
                <a:solidFill>
                  <a:schemeClr val="accent2"/>
                </a:solidFill>
                <a:cs typeface="Arial" panose="020B0604020202020204" pitchFamily="34" charset="0"/>
              </a:rPr>
              <a:t>Title Underlined</a:t>
            </a:r>
          </a:p>
          <a:p>
            <a:pPr algn="ctr"/>
            <a:endParaRPr lang="en-US" sz="1400" u="sng" dirty="0">
              <a:cs typeface="Arial" panose="020B0604020202020204" pitchFamily="34" charset="0"/>
            </a:endParaRPr>
          </a:p>
          <a:p>
            <a:pPr algn="ctr"/>
            <a:r>
              <a:rPr lang="en-US" sz="1200" dirty="0">
                <a:solidFill>
                  <a:schemeClr val="accent2"/>
                </a:solidFill>
                <a:cs typeface="Arial" panose="020B0604020202020204" pitchFamily="34" charset="0"/>
              </a:rPr>
              <a:t>THE QUICK BROWN FOX JUMPS OVER THE LAZY DOG</a:t>
            </a:r>
          </a:p>
          <a:p>
            <a:pPr algn="ctr"/>
            <a:endParaRPr lang="en-US" sz="1200" dirty="0">
              <a:solidFill>
                <a:schemeClr val="accent2"/>
              </a:solidFill>
              <a:cs typeface="Arial" panose="020B0604020202020204" pitchFamily="34" charset="0"/>
            </a:endParaRPr>
          </a:p>
          <a:p>
            <a:pPr algn="ctr"/>
            <a:r>
              <a:rPr lang="en-US" sz="1200" dirty="0">
                <a:solidFill>
                  <a:schemeClr val="accent2"/>
                </a:solidFill>
                <a:cs typeface="Arial" panose="020B0604020202020204" pitchFamily="34" charset="0"/>
              </a:rPr>
              <a:t>the quick brown fox jumps over the lazy dog </a:t>
            </a:r>
          </a:p>
          <a:p>
            <a:pPr algn="ctr"/>
            <a:endParaRPr lang="en-US" sz="1200" dirty="0">
              <a:solidFill>
                <a:schemeClr val="accent2"/>
              </a:solidFill>
              <a:cs typeface="Arial" panose="020B0604020202020204" pitchFamily="34" charset="0"/>
            </a:endParaRPr>
          </a:p>
          <a:p>
            <a:pPr algn="ctr"/>
            <a:endParaRPr lang="en-US" sz="1200" dirty="0">
              <a:cs typeface="Arial" panose="020B0604020202020204" pitchFamily="34" charset="0"/>
            </a:endParaRPr>
          </a:p>
        </p:txBody>
      </p:sp>
      <p:pic>
        <p:nvPicPr>
          <p:cNvPr id="12" name="Picture 2" descr="galaxy s6 mockup">
            <a:extLst>
              <a:ext uri="{FF2B5EF4-FFF2-40B4-BE49-F238E27FC236}">
                <a16:creationId xmlns:a16="http://schemas.microsoft.com/office/drawing/2014/main" id="{5153CCC4-C9E2-4EE1-9774-1C4F57E102F3}"/>
              </a:ext>
            </a:extLst>
          </p:cNvPr>
          <p:cNvPicPr>
            <a:picLocks noChangeAspect="1" noChangeArrowheads="1"/>
          </p:cNvPicPr>
          <p:nvPr/>
        </p:nvPicPr>
        <p:blipFill>
          <a:blip r:embed="rId2">
            <a:clrChange>
              <a:clrFrom>
                <a:srgbClr val="000000"/>
              </a:clrFrom>
              <a:clrTo>
                <a:srgbClr val="000000">
                  <a:alpha val="0"/>
                </a:srgbClr>
              </a:clrTo>
            </a:clrChange>
            <a:alphaModFix/>
            <a:extLst>
              <a:ext uri="{28A0092B-C50C-407E-A947-70E740481C1C}">
                <a14:useLocalDpi xmlns:a14="http://schemas.microsoft.com/office/drawing/2010/main" val="0"/>
              </a:ext>
            </a:extLst>
          </a:blip>
          <a:srcRect/>
          <a:stretch>
            <a:fillRect/>
          </a:stretch>
        </p:blipFill>
        <p:spPr bwMode="auto">
          <a:xfrm>
            <a:off x="762382" y="-394447"/>
            <a:ext cx="5271247" cy="527124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55C6C3C-0F7D-4A4B-8A86-618084280716}"/>
              </a:ext>
            </a:extLst>
          </p:cNvPr>
          <p:cNvSpPr txBox="1"/>
          <p:nvPr/>
        </p:nvSpPr>
        <p:spPr>
          <a:xfrm>
            <a:off x="2527160" y="744073"/>
            <a:ext cx="1831343" cy="2954655"/>
          </a:xfrm>
          <a:prstGeom prst="rect">
            <a:avLst/>
          </a:prstGeom>
          <a:noFill/>
        </p:spPr>
        <p:txBody>
          <a:bodyPr wrap="square" rtlCol="0">
            <a:spAutoFit/>
          </a:bodyPr>
          <a:lstStyle/>
          <a:p>
            <a:pPr algn="ctr"/>
            <a:r>
              <a:rPr lang="en-GB" dirty="0">
                <a:latin typeface="Bookman Old Style" panose="02050604050505020204" pitchFamily="18" charset="0"/>
                <a:cs typeface="Arial" panose="020B0604020202020204" pitchFamily="34" charset="0"/>
              </a:rPr>
              <a:t>Bookman Old Style</a:t>
            </a:r>
          </a:p>
          <a:p>
            <a:pPr algn="ctr"/>
            <a:endParaRPr lang="en-GB" sz="1200" dirty="0">
              <a:latin typeface="Bookman Old Style" panose="02050604050505020204" pitchFamily="18" charset="0"/>
              <a:cs typeface="Arial" panose="020B0604020202020204" pitchFamily="34" charset="0"/>
            </a:endParaRPr>
          </a:p>
          <a:p>
            <a:pPr algn="ctr"/>
            <a:r>
              <a:rPr lang="en-US" sz="1400" u="sng" dirty="0">
                <a:solidFill>
                  <a:schemeClr val="accent2"/>
                </a:solidFill>
                <a:latin typeface="Bookman Old Style" panose="02050604050505020204" pitchFamily="18" charset="0"/>
                <a:cs typeface="Arial" panose="020B0604020202020204" pitchFamily="34" charset="0"/>
              </a:rPr>
              <a:t>Title Underlined</a:t>
            </a:r>
          </a:p>
          <a:p>
            <a:pPr algn="ctr"/>
            <a:endParaRPr lang="en-US" sz="1400" u="sng" dirty="0">
              <a:latin typeface="Bookman Old Style" panose="02050604050505020204" pitchFamily="18" charset="0"/>
              <a:cs typeface="Arial" panose="020B0604020202020204" pitchFamily="34" charset="0"/>
            </a:endParaRPr>
          </a:p>
          <a:p>
            <a:pPr algn="ctr"/>
            <a:r>
              <a:rPr lang="en-US" sz="1200" dirty="0">
                <a:solidFill>
                  <a:schemeClr val="accent2"/>
                </a:solidFill>
                <a:latin typeface="Bookman Old Style" panose="02050604050505020204" pitchFamily="18" charset="0"/>
                <a:cs typeface="Arial" panose="020B0604020202020204" pitchFamily="34" charset="0"/>
              </a:rPr>
              <a:t>THE QUICK BROWN FOX JUMPS OVER THE LAZY DOG</a:t>
            </a:r>
          </a:p>
          <a:p>
            <a:pPr algn="ctr"/>
            <a:endParaRPr lang="en-US" sz="1200" dirty="0">
              <a:solidFill>
                <a:schemeClr val="accent2"/>
              </a:solidFill>
              <a:latin typeface="Bookman Old Style" panose="02050604050505020204" pitchFamily="18" charset="0"/>
              <a:cs typeface="Arial" panose="020B0604020202020204" pitchFamily="34" charset="0"/>
            </a:endParaRPr>
          </a:p>
          <a:p>
            <a:pPr algn="ctr"/>
            <a:r>
              <a:rPr lang="en-US" sz="1200" dirty="0">
                <a:solidFill>
                  <a:schemeClr val="accent2"/>
                </a:solidFill>
                <a:latin typeface="Bookman Old Style" panose="02050604050505020204" pitchFamily="18" charset="0"/>
                <a:cs typeface="Arial" panose="020B0604020202020204" pitchFamily="34" charset="0"/>
              </a:rPr>
              <a:t>the quick brown fox jumps over the lazy dog </a:t>
            </a:r>
          </a:p>
          <a:p>
            <a:pPr algn="ctr"/>
            <a:endParaRPr lang="en-US" sz="1200" dirty="0">
              <a:solidFill>
                <a:schemeClr val="accent2"/>
              </a:solidFill>
              <a:latin typeface="Arial" panose="020B0604020202020204" pitchFamily="34" charset="0"/>
              <a:cs typeface="Arial" panose="020B0604020202020204" pitchFamily="34" charset="0"/>
            </a:endParaRPr>
          </a:p>
          <a:p>
            <a:pPr algn="ctr"/>
            <a:endParaRPr lang="en-US" sz="1200" dirty="0">
              <a:latin typeface="Arial" panose="020B0604020202020204" pitchFamily="34" charset="0"/>
              <a:cs typeface="Arial" panose="020B0604020202020204" pitchFamily="34" charset="0"/>
            </a:endParaRPr>
          </a:p>
        </p:txBody>
      </p:sp>
      <p:pic>
        <p:nvPicPr>
          <p:cNvPr id="14" name="Picture 2" descr="galaxy s6 mockup">
            <a:extLst>
              <a:ext uri="{FF2B5EF4-FFF2-40B4-BE49-F238E27FC236}">
                <a16:creationId xmlns:a16="http://schemas.microsoft.com/office/drawing/2014/main" id="{FBE76F48-73D6-42FB-97F8-4909AE1EEF1F}"/>
              </a:ext>
            </a:extLst>
          </p:cNvPr>
          <p:cNvPicPr>
            <a:picLocks noChangeAspect="1" noChangeArrowheads="1"/>
          </p:cNvPicPr>
          <p:nvPr/>
        </p:nvPicPr>
        <p:blipFill>
          <a:blip r:embed="rId2">
            <a:clrChange>
              <a:clrFrom>
                <a:srgbClr val="000000"/>
              </a:clrFrom>
              <a:clrTo>
                <a:srgbClr val="000000">
                  <a:alpha val="0"/>
                </a:srgbClr>
              </a:clrTo>
            </a:clrChange>
            <a:alphaModFix/>
            <a:extLst>
              <a:ext uri="{28A0092B-C50C-407E-A947-70E740481C1C}">
                <a14:useLocalDpi xmlns:a14="http://schemas.microsoft.com/office/drawing/2010/main" val="0"/>
              </a:ext>
            </a:extLst>
          </a:blip>
          <a:srcRect/>
          <a:stretch>
            <a:fillRect/>
          </a:stretch>
        </p:blipFill>
        <p:spPr bwMode="auto">
          <a:xfrm>
            <a:off x="3092452" y="-394447"/>
            <a:ext cx="5271247" cy="527124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4E710A3-E243-4B1B-A0D7-CC4BD1A0B319}"/>
              </a:ext>
            </a:extLst>
          </p:cNvPr>
          <p:cNvSpPr txBox="1"/>
          <p:nvPr/>
        </p:nvSpPr>
        <p:spPr>
          <a:xfrm>
            <a:off x="4793730" y="744073"/>
            <a:ext cx="1996135" cy="2923877"/>
          </a:xfrm>
          <a:prstGeom prst="rect">
            <a:avLst/>
          </a:prstGeom>
          <a:noFill/>
        </p:spPr>
        <p:txBody>
          <a:bodyPr wrap="square" rtlCol="0">
            <a:spAutoFit/>
          </a:bodyPr>
          <a:lstStyle/>
          <a:p>
            <a:pPr algn="ctr"/>
            <a:r>
              <a:rPr lang="en-GB" dirty="0">
                <a:latin typeface="Lucida Console" panose="020B0609040504020204" pitchFamily="49" charset="0"/>
                <a:cs typeface="Arial" panose="020B0604020202020204" pitchFamily="34" charset="0"/>
              </a:rPr>
              <a:t>Lucida Console</a:t>
            </a:r>
          </a:p>
          <a:p>
            <a:pPr algn="ctr"/>
            <a:endParaRPr lang="en-GB" sz="1200" dirty="0">
              <a:latin typeface="Lucida Console" panose="020B0609040504020204" pitchFamily="49" charset="0"/>
              <a:cs typeface="Arial" panose="020B0604020202020204" pitchFamily="34" charset="0"/>
            </a:endParaRPr>
          </a:p>
          <a:p>
            <a:pPr algn="ctr"/>
            <a:r>
              <a:rPr lang="en-US" sz="1400" u="sng" dirty="0">
                <a:solidFill>
                  <a:schemeClr val="accent2"/>
                </a:solidFill>
                <a:latin typeface="Lucida Console" panose="020B0609040504020204" pitchFamily="49" charset="0"/>
                <a:cs typeface="Arial" panose="020B0604020202020204" pitchFamily="34" charset="0"/>
              </a:rPr>
              <a:t>Title Underlined</a:t>
            </a:r>
          </a:p>
          <a:p>
            <a:pPr algn="ctr"/>
            <a:endParaRPr lang="en-US" sz="1400" u="sng" dirty="0">
              <a:latin typeface="Lucida Console" panose="020B0609040504020204" pitchFamily="49" charset="0"/>
              <a:cs typeface="Arial" panose="020B0604020202020204" pitchFamily="34" charset="0"/>
            </a:endParaRPr>
          </a:p>
          <a:p>
            <a:pPr algn="ctr"/>
            <a:r>
              <a:rPr lang="en-US" sz="1200" dirty="0">
                <a:solidFill>
                  <a:schemeClr val="accent2"/>
                </a:solidFill>
                <a:latin typeface="Lucida Console" panose="020B0609040504020204" pitchFamily="49" charset="0"/>
                <a:cs typeface="Arial" panose="020B0604020202020204" pitchFamily="34" charset="0"/>
              </a:rPr>
              <a:t>THE QUICK BROWN FOX JUMPS OVER THE LAZY DOG</a:t>
            </a:r>
          </a:p>
          <a:p>
            <a:pPr algn="ctr"/>
            <a:endParaRPr lang="en-US" sz="1200" dirty="0">
              <a:solidFill>
                <a:schemeClr val="accent2"/>
              </a:solidFill>
              <a:latin typeface="Lucida Console" panose="020B0609040504020204" pitchFamily="49" charset="0"/>
              <a:cs typeface="Arial" panose="020B0604020202020204" pitchFamily="34" charset="0"/>
            </a:endParaRPr>
          </a:p>
          <a:p>
            <a:pPr algn="ctr"/>
            <a:r>
              <a:rPr lang="en-US" sz="1200" dirty="0">
                <a:solidFill>
                  <a:schemeClr val="accent2"/>
                </a:solidFill>
                <a:latin typeface="Lucida Console" panose="020B0609040504020204" pitchFamily="49" charset="0"/>
                <a:cs typeface="Arial" panose="020B0604020202020204" pitchFamily="34" charset="0"/>
              </a:rPr>
              <a:t>the quick brown fox jumps over the lazy dog </a:t>
            </a:r>
          </a:p>
          <a:p>
            <a:pPr algn="ctr"/>
            <a:endParaRPr lang="en-US" sz="1200" dirty="0">
              <a:solidFill>
                <a:schemeClr val="accent2"/>
              </a:solidFill>
              <a:latin typeface="Arial" panose="020B0604020202020204" pitchFamily="34" charset="0"/>
              <a:cs typeface="Arial" panose="020B0604020202020204" pitchFamily="34" charset="0"/>
            </a:endParaRPr>
          </a:p>
          <a:p>
            <a:pPr algn="ctr"/>
            <a:endParaRPr lang="en-US" sz="1200" dirty="0">
              <a:latin typeface="Arial" panose="020B0604020202020204" pitchFamily="34" charset="0"/>
              <a:cs typeface="Arial" panose="020B0604020202020204" pitchFamily="34" charset="0"/>
            </a:endParaRPr>
          </a:p>
        </p:txBody>
      </p:sp>
      <p:pic>
        <p:nvPicPr>
          <p:cNvPr id="16" name="Picture 2" descr="galaxy s6 mockup">
            <a:extLst>
              <a:ext uri="{FF2B5EF4-FFF2-40B4-BE49-F238E27FC236}">
                <a16:creationId xmlns:a16="http://schemas.microsoft.com/office/drawing/2014/main" id="{DDC764A4-2FEC-4949-9D87-5BF5214FA681}"/>
              </a:ext>
            </a:extLst>
          </p:cNvPr>
          <p:cNvPicPr>
            <a:picLocks noChangeAspect="1" noChangeArrowheads="1"/>
          </p:cNvPicPr>
          <p:nvPr/>
        </p:nvPicPr>
        <p:blipFill>
          <a:blip r:embed="rId2">
            <a:clrChange>
              <a:clrFrom>
                <a:srgbClr val="000000"/>
              </a:clrFrom>
              <a:clrTo>
                <a:srgbClr val="000000">
                  <a:alpha val="0"/>
                </a:srgbClr>
              </a:clrTo>
            </a:clrChange>
            <a:alphaModFix/>
            <a:extLst>
              <a:ext uri="{28A0092B-C50C-407E-A947-70E740481C1C}">
                <a14:useLocalDpi xmlns:a14="http://schemas.microsoft.com/office/drawing/2010/main" val="0"/>
              </a:ext>
            </a:extLst>
          </a:blip>
          <a:srcRect/>
          <a:stretch>
            <a:fillRect/>
          </a:stretch>
        </p:blipFill>
        <p:spPr bwMode="auto">
          <a:xfrm>
            <a:off x="5472378" y="-394447"/>
            <a:ext cx="5271247" cy="527124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69C2884-9933-40D4-84BD-E79C25A1D792}"/>
              </a:ext>
            </a:extLst>
          </p:cNvPr>
          <p:cNvSpPr txBox="1"/>
          <p:nvPr/>
        </p:nvSpPr>
        <p:spPr>
          <a:xfrm>
            <a:off x="7263500" y="744071"/>
            <a:ext cx="1831343" cy="2554545"/>
          </a:xfrm>
          <a:prstGeom prst="rect">
            <a:avLst/>
          </a:prstGeom>
          <a:noFill/>
        </p:spPr>
        <p:txBody>
          <a:bodyPr wrap="square" rtlCol="0">
            <a:spAutoFit/>
          </a:bodyPr>
          <a:lstStyle/>
          <a:p>
            <a:pPr algn="ctr"/>
            <a:r>
              <a:rPr lang="en-GB" dirty="0">
                <a:latin typeface="Georgia" panose="02040502050405020303" pitchFamily="18" charset="0"/>
                <a:cs typeface="Arial" panose="020B0604020202020204" pitchFamily="34" charset="0"/>
              </a:rPr>
              <a:t>Georgia</a:t>
            </a:r>
          </a:p>
          <a:p>
            <a:pPr algn="ctr"/>
            <a:endParaRPr lang="en-GB" sz="1200" dirty="0">
              <a:latin typeface="Georgia" panose="02040502050405020303" pitchFamily="18" charset="0"/>
              <a:cs typeface="Arial" panose="020B0604020202020204" pitchFamily="34" charset="0"/>
            </a:endParaRPr>
          </a:p>
          <a:p>
            <a:pPr algn="ctr"/>
            <a:r>
              <a:rPr lang="en-US" sz="1400" u="sng" dirty="0">
                <a:solidFill>
                  <a:schemeClr val="accent2"/>
                </a:solidFill>
                <a:latin typeface="Georgia" panose="02040502050405020303" pitchFamily="18" charset="0"/>
                <a:cs typeface="Arial" panose="020B0604020202020204" pitchFamily="34" charset="0"/>
              </a:rPr>
              <a:t>Title Underlined</a:t>
            </a:r>
          </a:p>
          <a:p>
            <a:pPr algn="ctr"/>
            <a:endParaRPr lang="en-US" sz="1400" u="sng" dirty="0">
              <a:latin typeface="Georgia" panose="02040502050405020303" pitchFamily="18" charset="0"/>
              <a:cs typeface="Arial" panose="020B0604020202020204" pitchFamily="34" charset="0"/>
            </a:endParaRPr>
          </a:p>
          <a:p>
            <a:pPr algn="ctr"/>
            <a:r>
              <a:rPr lang="en-US" sz="1200" dirty="0">
                <a:solidFill>
                  <a:schemeClr val="accent2"/>
                </a:solidFill>
                <a:latin typeface="Georgia" panose="02040502050405020303" pitchFamily="18" charset="0"/>
                <a:cs typeface="Arial" panose="020B0604020202020204" pitchFamily="34" charset="0"/>
              </a:rPr>
              <a:t>THE QUICK BROWN FOX JUMPS OVER THE LAZY DOG</a:t>
            </a:r>
          </a:p>
          <a:p>
            <a:pPr algn="ctr"/>
            <a:endParaRPr lang="en-US" sz="1200" dirty="0">
              <a:solidFill>
                <a:schemeClr val="accent2"/>
              </a:solidFill>
              <a:latin typeface="Georgia" panose="02040502050405020303" pitchFamily="18" charset="0"/>
              <a:cs typeface="Arial" panose="020B0604020202020204" pitchFamily="34" charset="0"/>
            </a:endParaRPr>
          </a:p>
          <a:p>
            <a:pPr algn="ctr"/>
            <a:r>
              <a:rPr lang="en-US" sz="1200" dirty="0">
                <a:solidFill>
                  <a:schemeClr val="accent2"/>
                </a:solidFill>
                <a:latin typeface="Georgia" panose="02040502050405020303" pitchFamily="18" charset="0"/>
                <a:cs typeface="Arial" panose="020B0604020202020204" pitchFamily="34" charset="0"/>
              </a:rPr>
              <a:t>the quick brown fox jumps over the lazy dog </a:t>
            </a:r>
          </a:p>
          <a:p>
            <a:pPr algn="ctr"/>
            <a:endParaRPr lang="en-US" sz="1200" dirty="0">
              <a:solidFill>
                <a:schemeClr val="accent2"/>
              </a:solidFill>
              <a:latin typeface="Georgia" panose="02040502050405020303" pitchFamily="18" charset="0"/>
              <a:cs typeface="Arial" panose="020B0604020202020204" pitchFamily="34" charset="0"/>
            </a:endParaRPr>
          </a:p>
          <a:p>
            <a:pPr algn="ctr"/>
            <a:endParaRPr lang="en-US" sz="1200" dirty="0">
              <a:latin typeface="Arial" panose="020B0604020202020204" pitchFamily="34" charset="0"/>
              <a:cs typeface="Arial" panose="020B0604020202020204" pitchFamily="34" charset="0"/>
            </a:endParaRPr>
          </a:p>
        </p:txBody>
      </p:sp>
      <p:sp>
        <p:nvSpPr>
          <p:cNvPr id="23" name="Rectangle: Rounded Corners 22">
            <a:hlinkClick r:id="rId3" action="ppaction://hlinksldjump"/>
            <a:extLst>
              <a:ext uri="{FF2B5EF4-FFF2-40B4-BE49-F238E27FC236}">
                <a16:creationId xmlns:a16="http://schemas.microsoft.com/office/drawing/2014/main" id="{12F4D449-7B56-48E2-AC59-C73AE435A94A}"/>
              </a:ext>
            </a:extLst>
          </p:cNvPr>
          <p:cNvSpPr/>
          <p:nvPr/>
        </p:nvSpPr>
        <p:spPr>
          <a:xfrm>
            <a:off x="2891612" y="3416350"/>
            <a:ext cx="1189323" cy="2697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Bookman Old Style" panose="02050604050505020204" pitchFamily="18" charset="0"/>
              </a:rPr>
              <a:t>Button</a:t>
            </a:r>
            <a:endParaRPr lang="en-US" sz="1600" dirty="0">
              <a:latin typeface="Bookman Old Style" panose="02050604050505020204" pitchFamily="18" charset="0"/>
            </a:endParaRPr>
          </a:p>
        </p:txBody>
      </p:sp>
      <p:sp>
        <p:nvSpPr>
          <p:cNvPr id="24" name="Rectangle: Rounded Corners 23">
            <a:hlinkClick r:id="rId3" action="ppaction://hlinksldjump"/>
            <a:extLst>
              <a:ext uri="{FF2B5EF4-FFF2-40B4-BE49-F238E27FC236}">
                <a16:creationId xmlns:a16="http://schemas.microsoft.com/office/drawing/2014/main" id="{69E3B446-B298-455E-8F41-C5D1B89B1993}"/>
              </a:ext>
            </a:extLst>
          </p:cNvPr>
          <p:cNvSpPr/>
          <p:nvPr/>
        </p:nvSpPr>
        <p:spPr>
          <a:xfrm>
            <a:off x="554494" y="3390950"/>
            <a:ext cx="1189323" cy="2697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Button</a:t>
            </a:r>
            <a:endParaRPr lang="en-US" sz="1600" dirty="0"/>
          </a:p>
        </p:txBody>
      </p:sp>
      <p:sp>
        <p:nvSpPr>
          <p:cNvPr id="25" name="Rectangle: Rounded Corners 24">
            <a:hlinkClick r:id="rId3" action="ppaction://hlinksldjump"/>
            <a:extLst>
              <a:ext uri="{FF2B5EF4-FFF2-40B4-BE49-F238E27FC236}">
                <a16:creationId xmlns:a16="http://schemas.microsoft.com/office/drawing/2014/main" id="{B1735B2C-9BAD-43D9-8B5A-7D44AB6A22DA}"/>
              </a:ext>
            </a:extLst>
          </p:cNvPr>
          <p:cNvSpPr/>
          <p:nvPr/>
        </p:nvSpPr>
        <p:spPr>
          <a:xfrm>
            <a:off x="5209878" y="3420998"/>
            <a:ext cx="1189323" cy="2697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Lucida Console" panose="020B0609040504020204" pitchFamily="49" charset="0"/>
              </a:rPr>
              <a:t>Button</a:t>
            </a:r>
            <a:endParaRPr lang="en-US" sz="1600" dirty="0">
              <a:latin typeface="Lucida Console" panose="020B0609040504020204" pitchFamily="49" charset="0"/>
            </a:endParaRPr>
          </a:p>
        </p:txBody>
      </p:sp>
      <p:sp>
        <p:nvSpPr>
          <p:cNvPr id="26" name="Rectangle: Rounded Corners 25">
            <a:hlinkClick r:id="rId3" action="ppaction://hlinksldjump"/>
            <a:extLst>
              <a:ext uri="{FF2B5EF4-FFF2-40B4-BE49-F238E27FC236}">
                <a16:creationId xmlns:a16="http://schemas.microsoft.com/office/drawing/2014/main" id="{DFD4DC2B-31D9-46C9-8C0B-47E3410B6170}"/>
              </a:ext>
            </a:extLst>
          </p:cNvPr>
          <p:cNvSpPr/>
          <p:nvPr/>
        </p:nvSpPr>
        <p:spPr>
          <a:xfrm>
            <a:off x="7584509" y="3441700"/>
            <a:ext cx="1189323" cy="2697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Georgia" panose="02040502050405020303" pitchFamily="18" charset="0"/>
              </a:rPr>
              <a:t>Button</a:t>
            </a:r>
            <a:endParaRPr lang="en-US" sz="1600" dirty="0">
              <a:latin typeface="Georgia" panose="02040502050405020303" pitchFamily="18" charset="0"/>
            </a:endParaRPr>
          </a:p>
        </p:txBody>
      </p:sp>
      <p:sp>
        <p:nvSpPr>
          <p:cNvPr id="2" name="TextBox 1">
            <a:extLst>
              <a:ext uri="{FF2B5EF4-FFF2-40B4-BE49-F238E27FC236}">
                <a16:creationId xmlns:a16="http://schemas.microsoft.com/office/drawing/2014/main" id="{74E3EFD7-B628-4C64-82A7-632F7852DB7E}"/>
              </a:ext>
            </a:extLst>
          </p:cNvPr>
          <p:cNvSpPr txBox="1"/>
          <p:nvPr/>
        </p:nvSpPr>
        <p:spPr>
          <a:xfrm>
            <a:off x="585075" y="5823770"/>
            <a:ext cx="8399006" cy="646331"/>
          </a:xfrm>
          <a:prstGeom prst="rect">
            <a:avLst/>
          </a:prstGeom>
          <a:noFill/>
        </p:spPr>
        <p:txBody>
          <a:bodyPr wrap="square" rtlCol="0">
            <a:spAutoFit/>
          </a:bodyPr>
          <a:lstStyle/>
          <a:p>
            <a:r>
              <a:rPr lang="en-GB" dirty="0"/>
              <a:t>I have chosen “Trebuchet MS” and “Bookman Old Style” out of these 4 fonts to test on the app, and this is shown in the next slide. </a:t>
            </a:r>
            <a:endParaRPr lang="en-US" dirty="0"/>
          </a:p>
        </p:txBody>
      </p:sp>
      <p:sp>
        <p:nvSpPr>
          <p:cNvPr id="3" name="TextBox 2">
            <a:extLst>
              <a:ext uri="{FF2B5EF4-FFF2-40B4-BE49-F238E27FC236}">
                <a16:creationId xmlns:a16="http://schemas.microsoft.com/office/drawing/2014/main" id="{C62E9061-C89A-4A19-8347-A2F5104BAF17}"/>
              </a:ext>
            </a:extLst>
          </p:cNvPr>
          <p:cNvSpPr txBox="1"/>
          <p:nvPr/>
        </p:nvSpPr>
        <p:spPr>
          <a:xfrm>
            <a:off x="298157" y="4470400"/>
            <a:ext cx="8972843" cy="1200329"/>
          </a:xfrm>
          <a:prstGeom prst="rect">
            <a:avLst/>
          </a:prstGeom>
          <a:noFill/>
        </p:spPr>
        <p:txBody>
          <a:bodyPr wrap="square" rtlCol="0">
            <a:spAutoFit/>
          </a:bodyPr>
          <a:lstStyle/>
          <a:p>
            <a:r>
              <a:rPr lang="en-GB" dirty="0"/>
              <a:t>All these fonts are pretty clear to read and suit the app, however Lucida Console is too widely spaced and the text doesn’t fit very well compared to Bookman and Trebuchet. Georgia, in contrast, is too closely spaced, and is harder to read especially if italics were to be used.</a:t>
            </a:r>
            <a:endParaRPr lang="en-US" dirty="0"/>
          </a:p>
        </p:txBody>
      </p:sp>
    </p:spTree>
    <p:extLst>
      <p:ext uri="{BB962C8B-B14F-4D97-AF65-F5344CB8AC3E}">
        <p14:creationId xmlns:p14="http://schemas.microsoft.com/office/powerpoint/2010/main" val="1216875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descr="galaxy s6 mockup">
            <a:extLst>
              <a:ext uri="{FF2B5EF4-FFF2-40B4-BE49-F238E27FC236}">
                <a16:creationId xmlns:a16="http://schemas.microsoft.com/office/drawing/2014/main" id="{3E12BBD2-E4A9-42AB-A8CC-7D0E10F5875B}"/>
              </a:ext>
            </a:extLst>
          </p:cNvPr>
          <p:cNvPicPr>
            <a:picLocks noChangeAspect="1" noChangeArrowheads="1"/>
          </p:cNvPicPr>
          <p:nvPr>
            <p:custDataLst>
              <p:custData r:id="rId1"/>
            </p:custDataLst>
          </p:nvPr>
        </p:nvPicPr>
        <p:blipFill>
          <a:blip r:embed="rId4">
            <a:clrChange>
              <a:clrFrom>
                <a:srgbClr val="000000"/>
              </a:clrFrom>
              <a:clrTo>
                <a:srgbClr val="000000">
                  <a:alpha val="0"/>
                </a:srgbClr>
              </a:clrTo>
            </a:clrChange>
            <a:alphaModFix/>
            <a:extLst>
              <a:ext uri="{28A0092B-C50C-407E-A947-70E740481C1C}">
                <a14:useLocalDpi xmlns:a14="http://schemas.microsoft.com/office/drawing/2010/main" val="0"/>
              </a:ext>
            </a:extLst>
          </a:blip>
          <a:srcRect/>
          <a:stretch>
            <a:fillRect/>
          </a:stretch>
        </p:blipFill>
        <p:spPr bwMode="auto">
          <a:xfrm>
            <a:off x="-2379353" y="-813010"/>
            <a:ext cx="8484019" cy="8484019"/>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Diagonal Corners Rounded 30">
            <a:extLst>
              <a:ext uri="{FF2B5EF4-FFF2-40B4-BE49-F238E27FC236}">
                <a16:creationId xmlns:a16="http://schemas.microsoft.com/office/drawing/2014/main" id="{78F28899-CACB-41B9-8084-6EEDA933F0B0}"/>
              </a:ext>
            </a:extLst>
          </p:cNvPr>
          <p:cNvSpPr/>
          <p:nvPr/>
        </p:nvSpPr>
        <p:spPr>
          <a:xfrm flipH="1">
            <a:off x="573965" y="1016000"/>
            <a:ext cx="2772230" cy="4010913"/>
          </a:xfrm>
          <a:prstGeom prst="round2DiagRect">
            <a:avLst>
              <a:gd name="adj1" fmla="val 3887"/>
              <a:gd name="adj2" fmla="val 3455"/>
            </a:avLst>
          </a:prstGeom>
          <a:solidFill>
            <a:schemeClr val="accent1">
              <a:alpha val="21000"/>
            </a:schemeClr>
          </a:solidFill>
          <a:ln cap="rnd"/>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u="sng" dirty="0">
                <a:hlinkClick r:id="rId5"/>
              </a:rPr>
              <a:t>Rainbow Lorikeet</a:t>
            </a:r>
            <a:endParaRPr lang="en-GB" sz="1600" u="sng" dirty="0"/>
          </a:p>
          <a:p>
            <a:endParaRPr lang="en-GB" sz="100" i="1" u="sng" dirty="0"/>
          </a:p>
          <a:p>
            <a:r>
              <a:rPr lang="en-GB" sz="1050" dirty="0"/>
              <a:t>Description: 	</a:t>
            </a:r>
          </a:p>
          <a:p>
            <a:r>
              <a:rPr lang="en-GB" sz="1050" i="1" dirty="0"/>
              <a:t>	</a:t>
            </a:r>
            <a:r>
              <a:rPr lang="en-US" sz="1000" i="1" dirty="0"/>
              <a:t>A colorful medium-sized parrot, with the length ranging from 25 to 30 cm (10-12 in), including the tail. The weight varies from 75 to 157 g. </a:t>
            </a:r>
          </a:p>
          <a:p>
            <a:endParaRPr lang="en-US" sz="1000" i="1" dirty="0"/>
          </a:p>
          <a:p>
            <a:r>
              <a:rPr lang="en-US" sz="1000" dirty="0"/>
              <a:t>Most likely found in a tree</a:t>
            </a:r>
          </a:p>
          <a:p>
            <a:endParaRPr lang="en-US" sz="1000" dirty="0"/>
          </a:p>
          <a:p>
            <a:endParaRPr lang="en-US" sz="200" i="1" dirty="0"/>
          </a:p>
          <a:p>
            <a:r>
              <a:rPr lang="en-GB" sz="1050" dirty="0"/>
              <a:t>Origin</a:t>
            </a:r>
            <a:r>
              <a:rPr lang="en-GB" sz="1200" dirty="0"/>
              <a:t> : </a:t>
            </a:r>
            <a:r>
              <a:rPr lang="en-GB" sz="1000" i="1" dirty="0"/>
              <a:t>Australia</a:t>
            </a:r>
            <a:endParaRPr lang="en-GB" sz="1200" i="1" dirty="0"/>
          </a:p>
          <a:p>
            <a:endParaRPr lang="en-GB" sz="400" dirty="0"/>
          </a:p>
          <a:p>
            <a:r>
              <a:rPr lang="en-GB" sz="1050" dirty="0"/>
              <a:t>Species</a:t>
            </a:r>
            <a:r>
              <a:rPr lang="en-GB" sz="1000" dirty="0"/>
              <a:t> : </a:t>
            </a:r>
            <a:r>
              <a:rPr lang="en-GB" sz="1000" i="1" dirty="0"/>
              <a:t>T. moluccanus</a:t>
            </a:r>
          </a:p>
          <a:p>
            <a:r>
              <a:rPr lang="en-GB" sz="1050" dirty="0"/>
              <a:t>Genus</a:t>
            </a:r>
            <a:r>
              <a:rPr lang="en-GB" sz="1000" dirty="0"/>
              <a:t> : </a:t>
            </a:r>
            <a:r>
              <a:rPr lang="en-GB" sz="1000" i="1" dirty="0">
                <a:solidFill>
                  <a:schemeClr val="tx1"/>
                </a:solidFill>
              </a:rPr>
              <a:t>Trichoglossus</a:t>
            </a:r>
            <a:r>
              <a:rPr lang="en-GB" sz="1200" dirty="0"/>
              <a:t>	</a:t>
            </a:r>
            <a:r>
              <a:rPr lang="en-GB" sz="1100" dirty="0"/>
              <a:t>						50 points</a:t>
            </a:r>
          </a:p>
        </p:txBody>
      </p:sp>
      <p:pic>
        <p:nvPicPr>
          <p:cNvPr id="32" name="Picture 31">
            <a:extLst>
              <a:ext uri="{FF2B5EF4-FFF2-40B4-BE49-F238E27FC236}">
                <a16:creationId xmlns:a16="http://schemas.microsoft.com/office/drawing/2014/main" id="{10AFCD84-D4D4-4495-A101-92D6ABC8E698}"/>
              </a:ext>
            </a:extLst>
          </p:cNvPr>
          <p:cNvPicPr>
            <a:picLocks noChangeAspect="1"/>
          </p:cNvPicPr>
          <p:nvPr/>
        </p:nvPicPr>
        <p:blipFill>
          <a:blip r:embed="rId6">
            <a:alphaModFix/>
          </a:blip>
          <a:stretch>
            <a:fillRect/>
          </a:stretch>
        </p:blipFill>
        <p:spPr>
          <a:xfrm>
            <a:off x="573965" y="3429000"/>
            <a:ext cx="2772230" cy="1596523"/>
          </a:xfrm>
          <a:prstGeom prst="rect">
            <a:avLst/>
          </a:prstGeom>
          <a:ln>
            <a:noFill/>
          </a:ln>
          <a:effectLst>
            <a:softEdge rad="112500"/>
          </a:effectLst>
        </p:spPr>
      </p:pic>
      <p:sp>
        <p:nvSpPr>
          <p:cNvPr id="35" name="Rectangle: Rounded Corners 34">
            <a:hlinkClick r:id="rId7" action="ppaction://hlinksldjump"/>
            <a:extLst>
              <a:ext uri="{FF2B5EF4-FFF2-40B4-BE49-F238E27FC236}">
                <a16:creationId xmlns:a16="http://schemas.microsoft.com/office/drawing/2014/main" id="{1B6B9FDA-D2F9-4E53-A08C-BF60CFBF8427}"/>
              </a:ext>
            </a:extLst>
          </p:cNvPr>
          <p:cNvSpPr/>
          <p:nvPr/>
        </p:nvSpPr>
        <p:spPr>
          <a:xfrm>
            <a:off x="573966" y="5232091"/>
            <a:ext cx="2772230" cy="5079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cs typeface="Arial" panose="020B0604020202020204" pitchFamily="34" charset="0"/>
              </a:rPr>
              <a:t>Trebuchet MS</a:t>
            </a:r>
          </a:p>
        </p:txBody>
      </p:sp>
      <p:pic>
        <p:nvPicPr>
          <p:cNvPr id="42" name="Picture 2" descr="galaxy s6 mockup">
            <a:extLst>
              <a:ext uri="{FF2B5EF4-FFF2-40B4-BE49-F238E27FC236}">
                <a16:creationId xmlns:a16="http://schemas.microsoft.com/office/drawing/2014/main" id="{117AB4FC-0066-493F-ABEA-95CCAB18C1B0}"/>
              </a:ext>
            </a:extLst>
          </p:cNvPr>
          <p:cNvPicPr>
            <a:picLocks noChangeAspect="1" noChangeArrowheads="1"/>
          </p:cNvPicPr>
          <p:nvPr>
            <p:custDataLst>
              <p:custData r:id="rId2"/>
            </p:custDataLst>
          </p:nvPr>
        </p:nvPicPr>
        <p:blipFill>
          <a:blip r:embed="rId4">
            <a:clrChange>
              <a:clrFrom>
                <a:srgbClr val="000000"/>
              </a:clrFrom>
              <a:clrTo>
                <a:srgbClr val="000000">
                  <a:alpha val="0"/>
                </a:srgbClr>
              </a:clrTo>
            </a:clrChange>
            <a:alphaModFix/>
            <a:extLst>
              <a:ext uri="{28A0092B-C50C-407E-A947-70E740481C1C}">
                <a14:useLocalDpi xmlns:a14="http://schemas.microsoft.com/office/drawing/2010/main" val="0"/>
              </a:ext>
            </a:extLst>
          </a:blip>
          <a:srcRect/>
          <a:stretch>
            <a:fillRect/>
          </a:stretch>
        </p:blipFill>
        <p:spPr bwMode="auto">
          <a:xfrm>
            <a:off x="4173847" y="-813010"/>
            <a:ext cx="8484019" cy="8484019"/>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Diagonal Corners Rounded 42">
            <a:extLst>
              <a:ext uri="{FF2B5EF4-FFF2-40B4-BE49-F238E27FC236}">
                <a16:creationId xmlns:a16="http://schemas.microsoft.com/office/drawing/2014/main" id="{0A48643A-1C30-4AE3-B7FC-5DEDC3DB722D}"/>
              </a:ext>
            </a:extLst>
          </p:cNvPr>
          <p:cNvSpPr/>
          <p:nvPr/>
        </p:nvSpPr>
        <p:spPr>
          <a:xfrm flipH="1">
            <a:off x="7127165" y="1016000"/>
            <a:ext cx="2772230" cy="4010913"/>
          </a:xfrm>
          <a:prstGeom prst="round2DiagRect">
            <a:avLst>
              <a:gd name="adj1" fmla="val 3887"/>
              <a:gd name="adj2" fmla="val 3455"/>
            </a:avLst>
          </a:prstGeom>
          <a:solidFill>
            <a:schemeClr val="accent1">
              <a:alpha val="21000"/>
            </a:schemeClr>
          </a:solidFill>
          <a:ln cap="rnd"/>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u="sng" dirty="0">
                <a:latin typeface="Bookman Old Style" panose="02050604050505020204" pitchFamily="18" charset="0"/>
                <a:hlinkClick r:id="rId5"/>
              </a:rPr>
              <a:t>Rainbow Lorikeet</a:t>
            </a:r>
            <a:endParaRPr lang="en-GB" sz="1600" u="sng" dirty="0">
              <a:latin typeface="Bookman Old Style" panose="02050604050505020204" pitchFamily="18" charset="0"/>
            </a:endParaRPr>
          </a:p>
          <a:p>
            <a:endParaRPr lang="en-GB" sz="100" i="1" u="sng" dirty="0">
              <a:latin typeface="Bookman Old Style" panose="02050604050505020204" pitchFamily="18" charset="0"/>
            </a:endParaRPr>
          </a:p>
          <a:p>
            <a:r>
              <a:rPr lang="en-GB" sz="1050" dirty="0">
                <a:latin typeface="Bookman Old Style" panose="02050604050505020204" pitchFamily="18" charset="0"/>
              </a:rPr>
              <a:t>Description: 	</a:t>
            </a:r>
          </a:p>
          <a:p>
            <a:r>
              <a:rPr lang="en-GB" sz="1050" i="1" dirty="0">
                <a:latin typeface="Bookman Old Style" panose="02050604050505020204" pitchFamily="18" charset="0"/>
              </a:rPr>
              <a:t>	</a:t>
            </a:r>
            <a:r>
              <a:rPr lang="en-US" sz="1000" i="1" dirty="0">
                <a:latin typeface="Bookman Old Style" panose="02050604050505020204" pitchFamily="18" charset="0"/>
              </a:rPr>
              <a:t>A colorful medium-sized parrot, with the length ranging from 25 to 30 cm (10-12 in), including the tail. The weight varies from 75 to 157 g. </a:t>
            </a:r>
          </a:p>
          <a:p>
            <a:endParaRPr lang="en-US" sz="1000" i="1" dirty="0">
              <a:latin typeface="Bookman Old Style" panose="02050604050505020204" pitchFamily="18" charset="0"/>
            </a:endParaRPr>
          </a:p>
          <a:p>
            <a:r>
              <a:rPr lang="en-US" sz="1000" dirty="0">
                <a:latin typeface="Bookman Old Style" panose="02050604050505020204" pitchFamily="18" charset="0"/>
              </a:rPr>
              <a:t>Most likely found in a tree</a:t>
            </a:r>
          </a:p>
          <a:p>
            <a:endParaRPr lang="en-US" sz="1000" dirty="0">
              <a:latin typeface="Bookman Old Style" panose="02050604050505020204" pitchFamily="18" charset="0"/>
            </a:endParaRPr>
          </a:p>
          <a:p>
            <a:endParaRPr lang="en-US" sz="200" i="1" dirty="0">
              <a:latin typeface="Bookman Old Style" panose="02050604050505020204" pitchFamily="18" charset="0"/>
            </a:endParaRPr>
          </a:p>
          <a:p>
            <a:r>
              <a:rPr lang="en-GB" sz="1050" dirty="0">
                <a:latin typeface="Bookman Old Style" panose="02050604050505020204" pitchFamily="18" charset="0"/>
              </a:rPr>
              <a:t>Origin</a:t>
            </a:r>
            <a:r>
              <a:rPr lang="en-GB" sz="1200" dirty="0">
                <a:latin typeface="Bookman Old Style" panose="02050604050505020204" pitchFamily="18" charset="0"/>
              </a:rPr>
              <a:t> : </a:t>
            </a:r>
            <a:r>
              <a:rPr lang="en-GB" sz="1000" i="1" dirty="0">
                <a:latin typeface="Bookman Old Style" panose="02050604050505020204" pitchFamily="18" charset="0"/>
              </a:rPr>
              <a:t>Australia</a:t>
            </a:r>
            <a:endParaRPr lang="en-GB" sz="1200" i="1" dirty="0">
              <a:latin typeface="Bookman Old Style" panose="02050604050505020204" pitchFamily="18" charset="0"/>
            </a:endParaRPr>
          </a:p>
          <a:p>
            <a:endParaRPr lang="en-GB" sz="400" dirty="0">
              <a:latin typeface="Bookman Old Style" panose="02050604050505020204" pitchFamily="18" charset="0"/>
            </a:endParaRPr>
          </a:p>
          <a:p>
            <a:r>
              <a:rPr lang="en-GB" sz="1050" dirty="0">
                <a:latin typeface="Bookman Old Style" panose="02050604050505020204" pitchFamily="18" charset="0"/>
              </a:rPr>
              <a:t>Species</a:t>
            </a:r>
            <a:r>
              <a:rPr lang="en-GB" sz="1000" dirty="0">
                <a:latin typeface="Bookman Old Style" panose="02050604050505020204" pitchFamily="18" charset="0"/>
              </a:rPr>
              <a:t> : </a:t>
            </a:r>
            <a:r>
              <a:rPr lang="en-GB" sz="1000" i="1" dirty="0">
                <a:latin typeface="Bookman Old Style" panose="02050604050505020204" pitchFamily="18" charset="0"/>
              </a:rPr>
              <a:t>T. moluccanus</a:t>
            </a:r>
          </a:p>
          <a:p>
            <a:r>
              <a:rPr lang="en-GB" sz="1050" dirty="0">
                <a:latin typeface="Bookman Old Style" panose="02050604050505020204" pitchFamily="18" charset="0"/>
              </a:rPr>
              <a:t>Genus</a:t>
            </a:r>
            <a:r>
              <a:rPr lang="en-GB" sz="1000" dirty="0">
                <a:latin typeface="Bookman Old Style" panose="02050604050505020204" pitchFamily="18" charset="0"/>
              </a:rPr>
              <a:t> : </a:t>
            </a:r>
            <a:r>
              <a:rPr lang="en-GB" sz="1000" i="1" dirty="0">
                <a:solidFill>
                  <a:schemeClr val="tx1"/>
                </a:solidFill>
                <a:latin typeface="Bookman Old Style" panose="02050604050505020204" pitchFamily="18" charset="0"/>
              </a:rPr>
              <a:t>Trichoglossus</a:t>
            </a:r>
            <a:r>
              <a:rPr lang="en-GB" sz="1200" dirty="0">
                <a:latin typeface="Bookman Old Style" panose="02050604050505020204" pitchFamily="18" charset="0"/>
              </a:rPr>
              <a:t>	</a:t>
            </a:r>
            <a:r>
              <a:rPr lang="en-GB" sz="1100" dirty="0">
                <a:latin typeface="Bookman Old Style" panose="02050604050505020204" pitchFamily="18" charset="0"/>
              </a:rPr>
              <a:t>					50 points</a:t>
            </a:r>
          </a:p>
        </p:txBody>
      </p:sp>
      <p:pic>
        <p:nvPicPr>
          <p:cNvPr id="44" name="Picture 43">
            <a:extLst>
              <a:ext uri="{FF2B5EF4-FFF2-40B4-BE49-F238E27FC236}">
                <a16:creationId xmlns:a16="http://schemas.microsoft.com/office/drawing/2014/main" id="{CD489471-19A3-4DFC-B91E-881813DD09F1}"/>
              </a:ext>
            </a:extLst>
          </p:cNvPr>
          <p:cNvPicPr>
            <a:picLocks noChangeAspect="1"/>
          </p:cNvPicPr>
          <p:nvPr/>
        </p:nvPicPr>
        <p:blipFill>
          <a:blip r:embed="rId6">
            <a:alphaModFix/>
          </a:blip>
          <a:stretch>
            <a:fillRect/>
          </a:stretch>
        </p:blipFill>
        <p:spPr>
          <a:xfrm>
            <a:off x="7127165" y="3429000"/>
            <a:ext cx="2772230" cy="1596523"/>
          </a:xfrm>
          <a:prstGeom prst="rect">
            <a:avLst/>
          </a:prstGeom>
          <a:ln>
            <a:noFill/>
          </a:ln>
          <a:effectLst>
            <a:softEdge rad="112500"/>
          </a:effectLst>
        </p:spPr>
      </p:pic>
      <p:sp>
        <p:nvSpPr>
          <p:cNvPr id="45" name="Rectangle: Rounded Corners 44">
            <a:hlinkClick r:id="rId7" action="ppaction://hlinksldjump"/>
            <a:extLst>
              <a:ext uri="{FF2B5EF4-FFF2-40B4-BE49-F238E27FC236}">
                <a16:creationId xmlns:a16="http://schemas.microsoft.com/office/drawing/2014/main" id="{442D125F-7DD8-4ED0-ACBD-712578458535}"/>
              </a:ext>
            </a:extLst>
          </p:cNvPr>
          <p:cNvSpPr/>
          <p:nvPr/>
        </p:nvSpPr>
        <p:spPr>
          <a:xfrm>
            <a:off x="7127166" y="5232091"/>
            <a:ext cx="2772230" cy="5079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Bookman Old Style" panose="02050604050505020204" pitchFamily="18" charset="0"/>
                <a:cs typeface="Arial" panose="020B0604020202020204" pitchFamily="34" charset="0"/>
              </a:rPr>
              <a:t>Bookman Old Style</a:t>
            </a:r>
          </a:p>
        </p:txBody>
      </p:sp>
      <p:sp>
        <p:nvSpPr>
          <p:cNvPr id="2" name="TextBox 1">
            <a:extLst>
              <a:ext uri="{FF2B5EF4-FFF2-40B4-BE49-F238E27FC236}">
                <a16:creationId xmlns:a16="http://schemas.microsoft.com/office/drawing/2014/main" id="{C25DB917-2910-4523-86A8-EF0BE7C87AB5}"/>
              </a:ext>
            </a:extLst>
          </p:cNvPr>
          <p:cNvSpPr txBox="1"/>
          <p:nvPr/>
        </p:nvSpPr>
        <p:spPr>
          <a:xfrm>
            <a:off x="3822700" y="558800"/>
            <a:ext cx="2984500" cy="2585323"/>
          </a:xfrm>
          <a:prstGeom prst="rect">
            <a:avLst/>
          </a:prstGeom>
          <a:noFill/>
        </p:spPr>
        <p:txBody>
          <a:bodyPr wrap="square" rtlCol="0">
            <a:spAutoFit/>
          </a:bodyPr>
          <a:lstStyle/>
          <a:p>
            <a:r>
              <a:rPr lang="en-GB" dirty="0"/>
              <a:t>Trebuchet MS, (left), is much clearer to read with the colour scheme of the app, especially in italics compared to Bookman Old Style. However, I prefer the style of the “50 points” in Bookman Old Style, (right). </a:t>
            </a:r>
            <a:endParaRPr lang="en-US" dirty="0"/>
          </a:p>
        </p:txBody>
      </p:sp>
      <p:sp>
        <p:nvSpPr>
          <p:cNvPr id="46" name="TextBox 45">
            <a:extLst>
              <a:ext uri="{FF2B5EF4-FFF2-40B4-BE49-F238E27FC236}">
                <a16:creationId xmlns:a16="http://schemas.microsoft.com/office/drawing/2014/main" id="{FA9649CE-7EC3-4316-830C-56E14C353584}"/>
              </a:ext>
            </a:extLst>
          </p:cNvPr>
          <p:cNvSpPr txBox="1"/>
          <p:nvPr/>
        </p:nvSpPr>
        <p:spPr>
          <a:xfrm>
            <a:off x="3822700" y="3528071"/>
            <a:ext cx="2984500" cy="2031325"/>
          </a:xfrm>
          <a:prstGeom prst="rect">
            <a:avLst/>
          </a:prstGeom>
          <a:noFill/>
        </p:spPr>
        <p:txBody>
          <a:bodyPr wrap="square" rtlCol="0">
            <a:spAutoFit/>
          </a:bodyPr>
          <a:lstStyle/>
          <a:p>
            <a:r>
              <a:rPr lang="en-GB" dirty="0"/>
              <a:t>I also believe that the Species and Genus are more scientific looking in Bookman Old Style, and I may use this 2</a:t>
            </a:r>
            <a:r>
              <a:rPr lang="en-GB" baseline="30000" dirty="0"/>
              <a:t>nd</a:t>
            </a:r>
            <a:r>
              <a:rPr lang="en-GB" dirty="0"/>
              <a:t> font for these if it looks suitable during development.</a:t>
            </a:r>
            <a:endParaRPr lang="en-US" dirty="0"/>
          </a:p>
        </p:txBody>
      </p:sp>
    </p:spTree>
    <p:extLst>
      <p:ext uri="{BB962C8B-B14F-4D97-AF65-F5344CB8AC3E}">
        <p14:creationId xmlns:p14="http://schemas.microsoft.com/office/powerpoint/2010/main" val="916588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iSpy App</a:t>
            </a:r>
          </a:p>
        </p:txBody>
      </p:sp>
      <p:sp>
        <p:nvSpPr>
          <p:cNvPr id="3" name="Subtitle 2"/>
          <p:cNvSpPr>
            <a:spLocks noGrp="1"/>
          </p:cNvSpPr>
          <p:nvPr>
            <p:ph type="subTitle" idx="1"/>
          </p:nvPr>
        </p:nvSpPr>
        <p:spPr/>
        <p:txBody>
          <a:bodyPr/>
          <a:lstStyle/>
          <a:p>
            <a:r>
              <a:rPr lang="en-GB" dirty="0"/>
              <a:t>Storyboard</a:t>
            </a:r>
          </a:p>
        </p:txBody>
      </p:sp>
    </p:spTree>
    <p:extLst>
      <p:ext uri="{BB962C8B-B14F-4D97-AF65-F5344CB8AC3E}">
        <p14:creationId xmlns:p14="http://schemas.microsoft.com/office/powerpoint/2010/main" val="2258446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5" name="Connector: Elbow 384">
            <a:extLst>
              <a:ext uri="{FF2B5EF4-FFF2-40B4-BE49-F238E27FC236}">
                <a16:creationId xmlns:a16="http://schemas.microsoft.com/office/drawing/2014/main" id="{C256DF3D-92E7-452E-B20A-997B4A3BD33E}"/>
              </a:ext>
            </a:extLst>
          </p:cNvPr>
          <p:cNvCxnSpPr>
            <a:cxnSpLocks/>
          </p:cNvCxnSpPr>
          <p:nvPr/>
        </p:nvCxnSpPr>
        <p:spPr>
          <a:xfrm rot="5400000" flipH="1">
            <a:off x="1664278" y="837228"/>
            <a:ext cx="4862942" cy="6186297"/>
          </a:xfrm>
          <a:prstGeom prst="bentConnector3">
            <a:avLst>
              <a:gd name="adj1" fmla="val -470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382" name="Connector: Elbow 381">
            <a:extLst>
              <a:ext uri="{FF2B5EF4-FFF2-40B4-BE49-F238E27FC236}">
                <a16:creationId xmlns:a16="http://schemas.microsoft.com/office/drawing/2014/main" id="{B89BE910-5541-4505-A268-35B19A3C152E}"/>
              </a:ext>
            </a:extLst>
          </p:cNvPr>
          <p:cNvCxnSpPr>
            <a:cxnSpLocks/>
          </p:cNvCxnSpPr>
          <p:nvPr/>
        </p:nvCxnSpPr>
        <p:spPr>
          <a:xfrm rot="5400000" flipH="1">
            <a:off x="3328248" y="-826742"/>
            <a:ext cx="3296174" cy="7947469"/>
          </a:xfrm>
          <a:prstGeom prst="bentConnector3">
            <a:avLst>
              <a:gd name="adj1" fmla="val -10542"/>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381" name="Connector: Elbow 380">
            <a:extLst>
              <a:ext uri="{FF2B5EF4-FFF2-40B4-BE49-F238E27FC236}">
                <a16:creationId xmlns:a16="http://schemas.microsoft.com/office/drawing/2014/main" id="{701F029D-3E34-48EF-9023-0FBE3E55F56F}"/>
              </a:ext>
            </a:extLst>
          </p:cNvPr>
          <p:cNvCxnSpPr>
            <a:cxnSpLocks/>
          </p:cNvCxnSpPr>
          <p:nvPr/>
        </p:nvCxnSpPr>
        <p:spPr>
          <a:xfrm rot="5400000" flipH="1">
            <a:off x="2525362" y="-23856"/>
            <a:ext cx="1781044" cy="4826567"/>
          </a:xfrm>
          <a:prstGeom prst="bentConnector3">
            <a:avLst>
              <a:gd name="adj1" fmla="val -12835"/>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384" name="Connector: Elbow 383">
            <a:extLst>
              <a:ext uri="{FF2B5EF4-FFF2-40B4-BE49-F238E27FC236}">
                <a16:creationId xmlns:a16="http://schemas.microsoft.com/office/drawing/2014/main" id="{6E9460A8-23F3-4826-A16E-B756ABEB5526}"/>
              </a:ext>
            </a:extLst>
          </p:cNvPr>
          <p:cNvCxnSpPr>
            <a:cxnSpLocks/>
            <a:stCxn id="52" idx="2"/>
            <a:endCxn id="84" idx="2"/>
          </p:cNvCxnSpPr>
          <p:nvPr/>
        </p:nvCxnSpPr>
        <p:spPr>
          <a:xfrm rot="5400000" flipH="1">
            <a:off x="780968" y="1720537"/>
            <a:ext cx="1774244" cy="1330980"/>
          </a:xfrm>
          <a:prstGeom prst="bentConnector3">
            <a:avLst>
              <a:gd name="adj1" fmla="val -12884"/>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365" name="Connector: Elbow 364">
            <a:extLst>
              <a:ext uri="{FF2B5EF4-FFF2-40B4-BE49-F238E27FC236}">
                <a16:creationId xmlns:a16="http://schemas.microsoft.com/office/drawing/2014/main" id="{2FD2177D-4E8D-4467-A1BA-B36FAB2E1ECA}"/>
              </a:ext>
            </a:extLst>
          </p:cNvPr>
          <p:cNvCxnSpPr>
            <a:cxnSpLocks/>
            <a:stCxn id="271" idx="1"/>
            <a:endCxn id="9" idx="3"/>
          </p:cNvCxnSpPr>
          <p:nvPr/>
        </p:nvCxnSpPr>
        <p:spPr>
          <a:xfrm rot="10800000">
            <a:off x="2938273" y="1865099"/>
            <a:ext cx="988195" cy="2965557"/>
          </a:xfrm>
          <a:prstGeom prst="bentConnector3">
            <a:avLst>
              <a:gd name="adj1" fmla="val 2224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Connector: Elbow 189">
            <a:extLst>
              <a:ext uri="{FF2B5EF4-FFF2-40B4-BE49-F238E27FC236}">
                <a16:creationId xmlns:a16="http://schemas.microsoft.com/office/drawing/2014/main" id="{B89AB8AA-0786-494D-95B3-2B79F7BB43FD}"/>
              </a:ext>
            </a:extLst>
          </p:cNvPr>
          <p:cNvCxnSpPr>
            <a:cxnSpLocks/>
            <a:stCxn id="174" idx="1"/>
            <a:endCxn id="10" idx="3"/>
          </p:cNvCxnSpPr>
          <p:nvPr/>
        </p:nvCxnSpPr>
        <p:spPr>
          <a:xfrm rot="10800000">
            <a:off x="6420480" y="1866733"/>
            <a:ext cx="1938278" cy="2820488"/>
          </a:xfrm>
          <a:prstGeom prst="bentConnector3">
            <a:avLst>
              <a:gd name="adj1" fmla="val 50000"/>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nector: Elbow 87">
            <a:extLst>
              <a:ext uri="{FF2B5EF4-FFF2-40B4-BE49-F238E27FC236}">
                <a16:creationId xmlns:a16="http://schemas.microsoft.com/office/drawing/2014/main" id="{937265A4-3522-48FD-A98B-1798737FCAD6}"/>
              </a:ext>
            </a:extLst>
          </p:cNvPr>
          <p:cNvCxnSpPr>
            <a:cxnSpLocks/>
            <a:stCxn id="54" idx="1"/>
            <a:endCxn id="84" idx="0"/>
          </p:cNvCxnSpPr>
          <p:nvPr/>
        </p:nvCxnSpPr>
        <p:spPr>
          <a:xfrm rot="10800000" flipV="1">
            <a:off x="1002601" y="444925"/>
            <a:ext cx="872175" cy="688220"/>
          </a:xfrm>
          <a:prstGeom prst="bentConnector2">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86" name="Connector: Elbow 85">
            <a:extLst>
              <a:ext uri="{FF2B5EF4-FFF2-40B4-BE49-F238E27FC236}">
                <a16:creationId xmlns:a16="http://schemas.microsoft.com/office/drawing/2014/main" id="{D645C887-54E9-4A37-9BE5-AA1B96184A63}"/>
              </a:ext>
            </a:extLst>
          </p:cNvPr>
          <p:cNvCxnSpPr>
            <a:cxnSpLocks/>
            <a:stCxn id="45" idx="1"/>
            <a:endCxn id="84" idx="2"/>
          </p:cNvCxnSpPr>
          <p:nvPr/>
        </p:nvCxnSpPr>
        <p:spPr>
          <a:xfrm rot="10800000">
            <a:off x="1002601" y="1498905"/>
            <a:ext cx="739669" cy="1666386"/>
          </a:xfrm>
          <a:prstGeom prst="bentConnector2">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47" name="Title 46">
            <a:extLst>
              <a:ext uri="{FF2B5EF4-FFF2-40B4-BE49-F238E27FC236}">
                <a16:creationId xmlns:a16="http://schemas.microsoft.com/office/drawing/2014/main" id="{BF6AFDFF-F463-4C9B-AB0F-27054971F1B2}"/>
              </a:ext>
            </a:extLst>
          </p:cNvPr>
          <p:cNvSpPr>
            <a:spLocks noGrp="1"/>
          </p:cNvSpPr>
          <p:nvPr>
            <p:ph type="title"/>
          </p:nvPr>
        </p:nvSpPr>
        <p:spPr>
          <a:xfrm>
            <a:off x="4525435" y="317728"/>
            <a:ext cx="4067175" cy="568098"/>
          </a:xfrm>
        </p:spPr>
        <p:txBody>
          <a:bodyPr>
            <a:noAutofit/>
          </a:bodyPr>
          <a:lstStyle/>
          <a:p>
            <a:r>
              <a:rPr lang="en-GB" sz="4800" dirty="0"/>
              <a:t>Sitemap (app)</a:t>
            </a:r>
            <a:endParaRPr lang="en-US" sz="4800" dirty="0"/>
          </a:p>
        </p:txBody>
      </p:sp>
      <p:sp>
        <p:nvSpPr>
          <p:cNvPr id="48" name="Text Placeholder 47">
            <a:extLst>
              <a:ext uri="{FF2B5EF4-FFF2-40B4-BE49-F238E27FC236}">
                <a16:creationId xmlns:a16="http://schemas.microsoft.com/office/drawing/2014/main" id="{4EAE706A-5CAB-4E29-B939-AA9A3A9B30C1}"/>
              </a:ext>
            </a:extLst>
          </p:cNvPr>
          <p:cNvSpPr>
            <a:spLocks noGrp="1"/>
          </p:cNvSpPr>
          <p:nvPr>
            <p:ph type="body" idx="1"/>
          </p:nvPr>
        </p:nvSpPr>
        <p:spPr>
          <a:xfrm>
            <a:off x="4525435" y="885826"/>
            <a:ext cx="5231213" cy="860400"/>
          </a:xfrm>
        </p:spPr>
        <p:txBody>
          <a:bodyPr/>
          <a:lstStyle/>
          <a:p>
            <a:r>
              <a:rPr lang="en-GB" dirty="0"/>
              <a:t>The flow of the app, seeing all journeys the user can take to navigate through the app</a:t>
            </a:r>
            <a:endParaRPr lang="en-US" dirty="0"/>
          </a:p>
        </p:txBody>
      </p:sp>
      <p:sp>
        <p:nvSpPr>
          <p:cNvPr id="2" name="Rectangle 1">
            <a:extLst>
              <a:ext uri="{FF2B5EF4-FFF2-40B4-BE49-F238E27FC236}">
                <a16:creationId xmlns:a16="http://schemas.microsoft.com/office/drawing/2014/main" id="{41684F09-D7B1-4BE6-BC5D-570386ECC6B8}"/>
              </a:ext>
            </a:extLst>
          </p:cNvPr>
          <p:cNvSpPr/>
          <p:nvPr/>
        </p:nvSpPr>
        <p:spPr>
          <a:xfrm>
            <a:off x="1868424" y="597581"/>
            <a:ext cx="1191768" cy="36576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200" dirty="0"/>
              <a:t>Splash Screen</a:t>
            </a:r>
            <a:endParaRPr lang="en-US" sz="1200" dirty="0"/>
          </a:p>
        </p:txBody>
      </p:sp>
      <p:sp>
        <p:nvSpPr>
          <p:cNvPr id="9" name="Rectangle 8">
            <a:extLst>
              <a:ext uri="{FF2B5EF4-FFF2-40B4-BE49-F238E27FC236}">
                <a16:creationId xmlns:a16="http://schemas.microsoft.com/office/drawing/2014/main" id="{883E7BF5-8449-4806-BA77-E77A151D4C96}"/>
              </a:ext>
            </a:extLst>
          </p:cNvPr>
          <p:cNvSpPr/>
          <p:nvPr/>
        </p:nvSpPr>
        <p:spPr>
          <a:xfrm>
            <a:off x="1746504" y="1682218"/>
            <a:ext cx="1191768" cy="36576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200" dirty="0"/>
              <a:t>Main Screen</a:t>
            </a:r>
            <a:endParaRPr lang="en-US" sz="1200" dirty="0"/>
          </a:p>
        </p:txBody>
      </p:sp>
      <p:sp>
        <p:nvSpPr>
          <p:cNvPr id="10" name="Rectangle 9">
            <a:extLst>
              <a:ext uri="{FF2B5EF4-FFF2-40B4-BE49-F238E27FC236}">
                <a16:creationId xmlns:a16="http://schemas.microsoft.com/office/drawing/2014/main" id="{3B624C91-B0F9-486D-9C6B-61445DAF1458}"/>
              </a:ext>
            </a:extLst>
          </p:cNvPr>
          <p:cNvSpPr/>
          <p:nvPr/>
        </p:nvSpPr>
        <p:spPr>
          <a:xfrm>
            <a:off x="5237856" y="1683853"/>
            <a:ext cx="1182624" cy="36576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200" dirty="0"/>
              <a:t>Category Screen</a:t>
            </a:r>
            <a:endParaRPr lang="en-US" sz="1200" dirty="0"/>
          </a:p>
        </p:txBody>
      </p:sp>
      <p:sp>
        <p:nvSpPr>
          <p:cNvPr id="11" name="Rectangle 10">
            <a:extLst>
              <a:ext uri="{FF2B5EF4-FFF2-40B4-BE49-F238E27FC236}">
                <a16:creationId xmlns:a16="http://schemas.microsoft.com/office/drawing/2014/main" id="{623FF45C-DAEA-4F6E-A065-32C8298373BA}"/>
              </a:ext>
            </a:extLst>
          </p:cNvPr>
          <p:cNvSpPr/>
          <p:nvPr/>
        </p:nvSpPr>
        <p:spPr>
          <a:xfrm>
            <a:off x="1749552" y="2047978"/>
            <a:ext cx="1182624" cy="247166"/>
          </a:xfrm>
          <a:prstGeom prst="rect">
            <a:avLst/>
          </a:prstGeom>
          <a:solidFill>
            <a:schemeClr val="accent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000" dirty="0">
                <a:solidFill>
                  <a:schemeClr val="tx1"/>
                </a:solidFill>
              </a:rPr>
              <a:t>Categories</a:t>
            </a:r>
            <a:endParaRPr lang="en-US" sz="1000" dirty="0">
              <a:solidFill>
                <a:schemeClr val="tx1"/>
              </a:solidFill>
            </a:endParaRPr>
          </a:p>
        </p:txBody>
      </p:sp>
      <p:sp>
        <p:nvSpPr>
          <p:cNvPr id="13" name="Rectangle 12">
            <a:extLst>
              <a:ext uri="{FF2B5EF4-FFF2-40B4-BE49-F238E27FC236}">
                <a16:creationId xmlns:a16="http://schemas.microsoft.com/office/drawing/2014/main" id="{07281B57-E7DA-4663-B636-E72ED2923A08}"/>
              </a:ext>
            </a:extLst>
          </p:cNvPr>
          <p:cNvSpPr/>
          <p:nvPr/>
        </p:nvSpPr>
        <p:spPr>
          <a:xfrm>
            <a:off x="4717345" y="5682479"/>
            <a:ext cx="1191768" cy="36576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200" dirty="0"/>
              <a:t>Spot Screen</a:t>
            </a:r>
            <a:endParaRPr lang="en-US" sz="1200" dirty="0"/>
          </a:p>
        </p:txBody>
      </p:sp>
      <p:sp>
        <p:nvSpPr>
          <p:cNvPr id="14" name="Rectangle 13">
            <a:extLst>
              <a:ext uri="{FF2B5EF4-FFF2-40B4-BE49-F238E27FC236}">
                <a16:creationId xmlns:a16="http://schemas.microsoft.com/office/drawing/2014/main" id="{13090454-8CA0-498B-A531-FD77249A74B1}"/>
              </a:ext>
            </a:extLst>
          </p:cNvPr>
          <p:cNvSpPr/>
          <p:nvPr/>
        </p:nvSpPr>
        <p:spPr>
          <a:xfrm>
            <a:off x="5237856" y="2044241"/>
            <a:ext cx="1182624" cy="247166"/>
          </a:xfrm>
          <a:prstGeom prst="rect">
            <a:avLst/>
          </a:prstGeom>
          <a:solidFill>
            <a:schemeClr val="accent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000" dirty="0">
                <a:solidFill>
                  <a:schemeClr val="tx1"/>
                </a:solidFill>
              </a:rPr>
              <a:t>Category 1</a:t>
            </a:r>
            <a:endParaRPr lang="en-US" sz="1000" dirty="0">
              <a:solidFill>
                <a:schemeClr val="tx1"/>
              </a:solidFill>
            </a:endParaRPr>
          </a:p>
        </p:txBody>
      </p:sp>
      <p:sp>
        <p:nvSpPr>
          <p:cNvPr id="15" name="Rectangle 14">
            <a:extLst>
              <a:ext uri="{FF2B5EF4-FFF2-40B4-BE49-F238E27FC236}">
                <a16:creationId xmlns:a16="http://schemas.microsoft.com/office/drawing/2014/main" id="{DF42CCC8-A4D3-47F3-9877-918119F1F2FF}"/>
              </a:ext>
            </a:extLst>
          </p:cNvPr>
          <p:cNvSpPr/>
          <p:nvPr/>
        </p:nvSpPr>
        <p:spPr>
          <a:xfrm>
            <a:off x="5237856" y="2291407"/>
            <a:ext cx="1182624" cy="247166"/>
          </a:xfrm>
          <a:prstGeom prst="rect">
            <a:avLst/>
          </a:prstGeom>
          <a:solidFill>
            <a:schemeClr val="accent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000" dirty="0">
                <a:solidFill>
                  <a:schemeClr val="tx1"/>
                </a:solidFill>
              </a:rPr>
              <a:t>Category 2</a:t>
            </a:r>
            <a:endParaRPr lang="en-US" sz="1000" dirty="0">
              <a:solidFill>
                <a:schemeClr val="tx1"/>
              </a:solidFill>
            </a:endParaRPr>
          </a:p>
        </p:txBody>
      </p:sp>
      <p:sp>
        <p:nvSpPr>
          <p:cNvPr id="16" name="Rectangle 15">
            <a:extLst>
              <a:ext uri="{FF2B5EF4-FFF2-40B4-BE49-F238E27FC236}">
                <a16:creationId xmlns:a16="http://schemas.microsoft.com/office/drawing/2014/main" id="{EA5622DE-9E45-4D82-8CF2-1CDC5BB4B176}"/>
              </a:ext>
            </a:extLst>
          </p:cNvPr>
          <p:cNvSpPr/>
          <p:nvPr/>
        </p:nvSpPr>
        <p:spPr>
          <a:xfrm>
            <a:off x="5237856" y="2543036"/>
            <a:ext cx="1182624" cy="247166"/>
          </a:xfrm>
          <a:prstGeom prst="rect">
            <a:avLst/>
          </a:prstGeom>
          <a:solidFill>
            <a:schemeClr val="accent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000" dirty="0">
                <a:solidFill>
                  <a:schemeClr val="tx1"/>
                </a:solidFill>
              </a:rPr>
              <a:t>Category 3</a:t>
            </a:r>
            <a:endParaRPr lang="en-US" sz="1000" dirty="0">
              <a:solidFill>
                <a:schemeClr val="tx1"/>
              </a:solidFill>
            </a:endParaRPr>
          </a:p>
        </p:txBody>
      </p:sp>
      <p:sp>
        <p:nvSpPr>
          <p:cNvPr id="17" name="Rectangle 16">
            <a:extLst>
              <a:ext uri="{FF2B5EF4-FFF2-40B4-BE49-F238E27FC236}">
                <a16:creationId xmlns:a16="http://schemas.microsoft.com/office/drawing/2014/main" id="{A4F81D57-CF10-4170-A253-4F353472C0C4}"/>
              </a:ext>
            </a:extLst>
          </p:cNvPr>
          <p:cNvSpPr/>
          <p:nvPr/>
        </p:nvSpPr>
        <p:spPr>
          <a:xfrm>
            <a:off x="5237856" y="2790202"/>
            <a:ext cx="1182624" cy="247166"/>
          </a:xfrm>
          <a:prstGeom prst="rect">
            <a:avLst/>
          </a:prstGeom>
          <a:solidFill>
            <a:schemeClr val="accent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000" dirty="0">
                <a:solidFill>
                  <a:schemeClr val="tx1"/>
                </a:solidFill>
              </a:rPr>
              <a:t>etc …</a:t>
            </a:r>
            <a:endParaRPr lang="en-US" sz="1000" dirty="0">
              <a:solidFill>
                <a:schemeClr val="tx1"/>
              </a:solidFill>
            </a:endParaRPr>
          </a:p>
        </p:txBody>
      </p:sp>
      <p:sp>
        <p:nvSpPr>
          <p:cNvPr id="18" name="Rectangle 17">
            <a:extLst>
              <a:ext uri="{FF2B5EF4-FFF2-40B4-BE49-F238E27FC236}">
                <a16:creationId xmlns:a16="http://schemas.microsoft.com/office/drawing/2014/main" id="{9F135762-6D4B-4AF5-8320-D97B69A2AD77}"/>
              </a:ext>
            </a:extLst>
          </p:cNvPr>
          <p:cNvSpPr/>
          <p:nvPr/>
        </p:nvSpPr>
        <p:spPr>
          <a:xfrm>
            <a:off x="5237856" y="3059648"/>
            <a:ext cx="358133" cy="224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6DBBD77-FD9D-4545-83E0-DED261FCBC9F}"/>
              </a:ext>
            </a:extLst>
          </p:cNvPr>
          <p:cNvSpPr/>
          <p:nvPr/>
        </p:nvSpPr>
        <p:spPr>
          <a:xfrm>
            <a:off x="5650101" y="3059648"/>
            <a:ext cx="358133" cy="224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D671C40-270C-424D-BC50-D193740147AD}"/>
              </a:ext>
            </a:extLst>
          </p:cNvPr>
          <p:cNvSpPr/>
          <p:nvPr/>
        </p:nvSpPr>
        <p:spPr>
          <a:xfrm>
            <a:off x="6062347" y="3059648"/>
            <a:ext cx="358133" cy="224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50283568-A12B-4639-9010-CAE204A3C8AB}"/>
              </a:ext>
            </a:extLst>
          </p:cNvPr>
          <p:cNvSpPr/>
          <p:nvPr/>
        </p:nvSpPr>
        <p:spPr>
          <a:xfrm flipH="1">
            <a:off x="5306451" y="3126371"/>
            <a:ext cx="227062" cy="1015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F8E29979-B6F3-4561-B039-E31F35470E39}"/>
              </a:ext>
            </a:extLst>
          </p:cNvPr>
          <p:cNvSpPr/>
          <p:nvPr/>
        </p:nvSpPr>
        <p:spPr>
          <a:xfrm>
            <a:off x="6159117" y="3117228"/>
            <a:ext cx="164592" cy="1176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raphic 26" descr="Home">
            <a:extLst>
              <a:ext uri="{FF2B5EF4-FFF2-40B4-BE49-F238E27FC236}">
                <a16:creationId xmlns:a16="http://schemas.microsoft.com/office/drawing/2014/main" id="{25A4880D-B17C-4D3D-BDF3-D0A1D7EFB48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719016" y="3059648"/>
            <a:ext cx="220301" cy="220301"/>
          </a:xfrm>
          <a:prstGeom prst="rect">
            <a:avLst/>
          </a:prstGeom>
        </p:spPr>
      </p:pic>
      <p:cxnSp>
        <p:nvCxnSpPr>
          <p:cNvPr id="29" name="Connector: Elbow 28">
            <a:extLst>
              <a:ext uri="{FF2B5EF4-FFF2-40B4-BE49-F238E27FC236}">
                <a16:creationId xmlns:a16="http://schemas.microsoft.com/office/drawing/2014/main" id="{532E0ECD-DBE0-4F08-9A40-C744336FB681}"/>
              </a:ext>
            </a:extLst>
          </p:cNvPr>
          <p:cNvCxnSpPr>
            <a:cxnSpLocks/>
            <a:stCxn id="18" idx="1"/>
            <a:endCxn id="9" idx="3"/>
          </p:cNvCxnSpPr>
          <p:nvPr/>
        </p:nvCxnSpPr>
        <p:spPr>
          <a:xfrm rot="10800000">
            <a:off x="2938272" y="1865099"/>
            <a:ext cx="2299584" cy="1306993"/>
          </a:xfrm>
          <a:prstGeom prst="bentConnector3">
            <a:avLst>
              <a:gd name="adj1" fmla="val 6670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4D5FD2E6-88D1-4401-A56A-5EBFFDC5AA95}"/>
              </a:ext>
            </a:extLst>
          </p:cNvPr>
          <p:cNvSpPr/>
          <p:nvPr/>
        </p:nvSpPr>
        <p:spPr>
          <a:xfrm>
            <a:off x="1742269" y="3052848"/>
            <a:ext cx="358133" cy="224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D49D4184-67F5-4A52-8735-396D7B59427F}"/>
              </a:ext>
            </a:extLst>
          </p:cNvPr>
          <p:cNvSpPr/>
          <p:nvPr/>
        </p:nvSpPr>
        <p:spPr>
          <a:xfrm>
            <a:off x="2154514" y="3052848"/>
            <a:ext cx="358133" cy="224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402AA012-B59E-4268-A046-1C9A41744060}"/>
              </a:ext>
            </a:extLst>
          </p:cNvPr>
          <p:cNvSpPr/>
          <p:nvPr/>
        </p:nvSpPr>
        <p:spPr>
          <a:xfrm>
            <a:off x="2566760" y="3052848"/>
            <a:ext cx="358133" cy="224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Arrow: Right 49">
            <a:extLst>
              <a:ext uri="{FF2B5EF4-FFF2-40B4-BE49-F238E27FC236}">
                <a16:creationId xmlns:a16="http://schemas.microsoft.com/office/drawing/2014/main" id="{C023A5B6-223E-4F0C-9177-62BC0132A728}"/>
              </a:ext>
            </a:extLst>
          </p:cNvPr>
          <p:cNvSpPr/>
          <p:nvPr/>
        </p:nvSpPr>
        <p:spPr>
          <a:xfrm flipH="1">
            <a:off x="1810864" y="3119571"/>
            <a:ext cx="227062" cy="1015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742F5616-AEC7-4A34-BAF7-DDE4CA424435}"/>
              </a:ext>
            </a:extLst>
          </p:cNvPr>
          <p:cNvSpPr/>
          <p:nvPr/>
        </p:nvSpPr>
        <p:spPr>
          <a:xfrm>
            <a:off x="2663530" y="3110428"/>
            <a:ext cx="164592" cy="1176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Graphic 51" descr="Home">
            <a:extLst>
              <a:ext uri="{FF2B5EF4-FFF2-40B4-BE49-F238E27FC236}">
                <a16:creationId xmlns:a16="http://schemas.microsoft.com/office/drawing/2014/main" id="{0020B343-FCD7-4E22-9734-C98DC3DA179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2223429" y="3052848"/>
            <a:ext cx="220301" cy="220301"/>
          </a:xfrm>
          <a:prstGeom prst="rect">
            <a:avLst/>
          </a:prstGeom>
        </p:spPr>
      </p:pic>
      <p:sp>
        <p:nvSpPr>
          <p:cNvPr id="54" name="Rectangle 53">
            <a:extLst>
              <a:ext uri="{FF2B5EF4-FFF2-40B4-BE49-F238E27FC236}">
                <a16:creationId xmlns:a16="http://schemas.microsoft.com/office/drawing/2014/main" id="{E26B5AFB-697C-4B5A-88EA-5BE2C8238A7A}"/>
              </a:ext>
            </a:extLst>
          </p:cNvPr>
          <p:cNvSpPr/>
          <p:nvPr/>
        </p:nvSpPr>
        <p:spPr>
          <a:xfrm>
            <a:off x="1874775" y="332482"/>
            <a:ext cx="358133" cy="224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0972E465-5D21-4E01-B26A-35BBCCF69BE9}"/>
              </a:ext>
            </a:extLst>
          </p:cNvPr>
          <p:cNvSpPr/>
          <p:nvPr/>
        </p:nvSpPr>
        <p:spPr>
          <a:xfrm>
            <a:off x="2287020" y="332482"/>
            <a:ext cx="358133" cy="224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F8F3FE5F-3DC8-4327-A7CE-06E1AD5A1F5C}"/>
              </a:ext>
            </a:extLst>
          </p:cNvPr>
          <p:cNvSpPr/>
          <p:nvPr/>
        </p:nvSpPr>
        <p:spPr>
          <a:xfrm>
            <a:off x="2699266" y="332482"/>
            <a:ext cx="358133" cy="224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Arrow: Right 56">
            <a:extLst>
              <a:ext uri="{FF2B5EF4-FFF2-40B4-BE49-F238E27FC236}">
                <a16:creationId xmlns:a16="http://schemas.microsoft.com/office/drawing/2014/main" id="{EE21C2EF-458C-4E5D-8E2C-D863AFABECA7}"/>
              </a:ext>
            </a:extLst>
          </p:cNvPr>
          <p:cNvSpPr/>
          <p:nvPr/>
        </p:nvSpPr>
        <p:spPr>
          <a:xfrm flipH="1">
            <a:off x="1943370" y="399205"/>
            <a:ext cx="227062" cy="1015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6197023D-AA1A-43FA-A659-D233886F5DA2}"/>
              </a:ext>
            </a:extLst>
          </p:cNvPr>
          <p:cNvSpPr/>
          <p:nvPr/>
        </p:nvSpPr>
        <p:spPr>
          <a:xfrm>
            <a:off x="2796036" y="390062"/>
            <a:ext cx="164592" cy="1176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Graphic 58" descr="Home">
            <a:extLst>
              <a:ext uri="{FF2B5EF4-FFF2-40B4-BE49-F238E27FC236}">
                <a16:creationId xmlns:a16="http://schemas.microsoft.com/office/drawing/2014/main" id="{46346FE3-13F1-49DA-8369-0E63F796906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2355935" y="332482"/>
            <a:ext cx="220301" cy="220301"/>
          </a:xfrm>
          <a:prstGeom prst="rect">
            <a:avLst/>
          </a:prstGeom>
        </p:spPr>
      </p:pic>
      <p:cxnSp>
        <p:nvCxnSpPr>
          <p:cNvPr id="61" name="Connector: Elbow 60">
            <a:extLst>
              <a:ext uri="{FF2B5EF4-FFF2-40B4-BE49-F238E27FC236}">
                <a16:creationId xmlns:a16="http://schemas.microsoft.com/office/drawing/2014/main" id="{3DD16174-9FF7-46A7-BB16-406F4C872AB0}"/>
              </a:ext>
            </a:extLst>
          </p:cNvPr>
          <p:cNvCxnSpPr>
            <a:cxnSpLocks/>
            <a:stCxn id="2" idx="2"/>
            <a:endCxn id="9" idx="0"/>
          </p:cNvCxnSpPr>
          <p:nvPr/>
        </p:nvCxnSpPr>
        <p:spPr>
          <a:xfrm rot="5400000">
            <a:off x="2043910" y="1261819"/>
            <a:ext cx="718877" cy="121920"/>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4" name="Rectangle 83">
            <a:extLst>
              <a:ext uri="{FF2B5EF4-FFF2-40B4-BE49-F238E27FC236}">
                <a16:creationId xmlns:a16="http://schemas.microsoft.com/office/drawing/2014/main" id="{BEC60CFD-9005-491E-B495-5AFDAB52DC2C}"/>
              </a:ext>
            </a:extLst>
          </p:cNvPr>
          <p:cNvSpPr/>
          <p:nvPr/>
        </p:nvSpPr>
        <p:spPr>
          <a:xfrm>
            <a:off x="470660" y="1133145"/>
            <a:ext cx="1063880" cy="36576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200" dirty="0"/>
              <a:t>Exit</a:t>
            </a:r>
            <a:endParaRPr lang="en-US" sz="1200" dirty="0"/>
          </a:p>
        </p:txBody>
      </p:sp>
      <p:sp>
        <p:nvSpPr>
          <p:cNvPr id="118" name="Rectangle 117">
            <a:extLst>
              <a:ext uri="{FF2B5EF4-FFF2-40B4-BE49-F238E27FC236}">
                <a16:creationId xmlns:a16="http://schemas.microsoft.com/office/drawing/2014/main" id="{568E41BF-9181-4957-B3DC-B17E29F9BDFC}"/>
              </a:ext>
            </a:extLst>
          </p:cNvPr>
          <p:cNvSpPr/>
          <p:nvPr/>
        </p:nvSpPr>
        <p:spPr>
          <a:xfrm>
            <a:off x="8354192" y="3187245"/>
            <a:ext cx="1182624" cy="36576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200" dirty="0"/>
              <a:t>List Screen</a:t>
            </a:r>
            <a:endParaRPr lang="en-US" sz="1200" dirty="0"/>
          </a:p>
        </p:txBody>
      </p:sp>
      <p:cxnSp>
        <p:nvCxnSpPr>
          <p:cNvPr id="120" name="Connector: Elbow 119">
            <a:extLst>
              <a:ext uri="{FF2B5EF4-FFF2-40B4-BE49-F238E27FC236}">
                <a16:creationId xmlns:a16="http://schemas.microsoft.com/office/drawing/2014/main" id="{2265EDA7-2C4A-4750-BDDE-8CE9A48AC2B5}"/>
              </a:ext>
            </a:extLst>
          </p:cNvPr>
          <p:cNvCxnSpPr>
            <a:cxnSpLocks/>
            <a:stCxn id="14" idx="3"/>
            <a:endCxn id="118" idx="0"/>
          </p:cNvCxnSpPr>
          <p:nvPr/>
        </p:nvCxnSpPr>
        <p:spPr>
          <a:xfrm>
            <a:off x="6420480" y="2167824"/>
            <a:ext cx="2525024" cy="1019421"/>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3" name="Connector: Elbow 122">
            <a:extLst>
              <a:ext uri="{FF2B5EF4-FFF2-40B4-BE49-F238E27FC236}">
                <a16:creationId xmlns:a16="http://schemas.microsoft.com/office/drawing/2014/main" id="{DE4CD598-1538-4A5A-B96F-07A5E15F454D}"/>
              </a:ext>
            </a:extLst>
          </p:cNvPr>
          <p:cNvCxnSpPr>
            <a:cxnSpLocks/>
            <a:stCxn id="15" idx="3"/>
            <a:endCxn id="118" idx="0"/>
          </p:cNvCxnSpPr>
          <p:nvPr/>
        </p:nvCxnSpPr>
        <p:spPr>
          <a:xfrm>
            <a:off x="6420480" y="2414990"/>
            <a:ext cx="2525024" cy="772255"/>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5" name="Connector: Elbow 124">
            <a:extLst>
              <a:ext uri="{FF2B5EF4-FFF2-40B4-BE49-F238E27FC236}">
                <a16:creationId xmlns:a16="http://schemas.microsoft.com/office/drawing/2014/main" id="{2FF02E23-DA9F-4C14-AD6F-A8FFDA6CC755}"/>
              </a:ext>
            </a:extLst>
          </p:cNvPr>
          <p:cNvCxnSpPr>
            <a:cxnSpLocks/>
            <a:stCxn id="16" idx="3"/>
            <a:endCxn id="118" idx="0"/>
          </p:cNvCxnSpPr>
          <p:nvPr/>
        </p:nvCxnSpPr>
        <p:spPr>
          <a:xfrm>
            <a:off x="6420480" y="2666619"/>
            <a:ext cx="2525024" cy="520626"/>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7" name="Connector: Elbow 126">
            <a:extLst>
              <a:ext uri="{FF2B5EF4-FFF2-40B4-BE49-F238E27FC236}">
                <a16:creationId xmlns:a16="http://schemas.microsoft.com/office/drawing/2014/main" id="{07701328-EA12-4B77-98C0-0B3CC5440269}"/>
              </a:ext>
            </a:extLst>
          </p:cNvPr>
          <p:cNvCxnSpPr>
            <a:cxnSpLocks/>
            <a:stCxn id="17" idx="3"/>
            <a:endCxn id="118" idx="0"/>
          </p:cNvCxnSpPr>
          <p:nvPr/>
        </p:nvCxnSpPr>
        <p:spPr>
          <a:xfrm>
            <a:off x="6420480" y="2913785"/>
            <a:ext cx="2525024" cy="273460"/>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9" name="Rectangle 138">
            <a:extLst>
              <a:ext uri="{FF2B5EF4-FFF2-40B4-BE49-F238E27FC236}">
                <a16:creationId xmlns:a16="http://schemas.microsoft.com/office/drawing/2014/main" id="{2A1ED52B-01E5-4251-A9F0-6303328D9508}"/>
              </a:ext>
            </a:extLst>
          </p:cNvPr>
          <p:cNvSpPr/>
          <p:nvPr/>
        </p:nvSpPr>
        <p:spPr>
          <a:xfrm>
            <a:off x="8354192" y="3551405"/>
            <a:ext cx="1182624" cy="247166"/>
          </a:xfrm>
          <a:prstGeom prst="rect">
            <a:avLst/>
          </a:prstGeom>
          <a:solidFill>
            <a:schemeClr val="accent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000" dirty="0">
                <a:solidFill>
                  <a:schemeClr val="tx1"/>
                </a:solidFill>
              </a:rPr>
              <a:t>Item 1</a:t>
            </a:r>
            <a:endParaRPr lang="en-US" sz="1000" dirty="0">
              <a:solidFill>
                <a:schemeClr val="tx1"/>
              </a:solidFill>
            </a:endParaRPr>
          </a:p>
        </p:txBody>
      </p:sp>
      <p:sp>
        <p:nvSpPr>
          <p:cNvPr id="144" name="Rectangle 143">
            <a:extLst>
              <a:ext uri="{FF2B5EF4-FFF2-40B4-BE49-F238E27FC236}">
                <a16:creationId xmlns:a16="http://schemas.microsoft.com/office/drawing/2014/main" id="{8067923E-3BCE-486D-826E-4AB6288B847B}"/>
              </a:ext>
            </a:extLst>
          </p:cNvPr>
          <p:cNvSpPr/>
          <p:nvPr/>
        </p:nvSpPr>
        <p:spPr>
          <a:xfrm>
            <a:off x="6596054" y="5862532"/>
            <a:ext cx="1182624" cy="247166"/>
          </a:xfrm>
          <a:prstGeom prst="rect">
            <a:avLst/>
          </a:prstGeom>
          <a:solidFill>
            <a:schemeClr val="accent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000" dirty="0">
                <a:solidFill>
                  <a:schemeClr val="tx1"/>
                </a:solidFill>
              </a:rPr>
              <a:t>Spot</a:t>
            </a:r>
            <a:endParaRPr lang="en-US" sz="1000" dirty="0">
              <a:solidFill>
                <a:schemeClr val="tx1"/>
              </a:solidFill>
            </a:endParaRPr>
          </a:p>
        </p:txBody>
      </p:sp>
      <p:sp>
        <p:nvSpPr>
          <p:cNvPr id="145" name="Rectangle 144">
            <a:extLst>
              <a:ext uri="{FF2B5EF4-FFF2-40B4-BE49-F238E27FC236}">
                <a16:creationId xmlns:a16="http://schemas.microsoft.com/office/drawing/2014/main" id="{A99B1637-A5E3-436D-ABFC-BE363D80FC7F}"/>
              </a:ext>
            </a:extLst>
          </p:cNvPr>
          <p:cNvSpPr/>
          <p:nvPr/>
        </p:nvSpPr>
        <p:spPr>
          <a:xfrm>
            <a:off x="6596133" y="5496772"/>
            <a:ext cx="1182624" cy="36576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200" dirty="0"/>
              <a:t>Item Screen</a:t>
            </a:r>
            <a:endParaRPr lang="en-US" sz="1200" dirty="0"/>
          </a:p>
        </p:txBody>
      </p:sp>
      <p:sp>
        <p:nvSpPr>
          <p:cNvPr id="160" name="Rectangle 159">
            <a:extLst>
              <a:ext uri="{FF2B5EF4-FFF2-40B4-BE49-F238E27FC236}">
                <a16:creationId xmlns:a16="http://schemas.microsoft.com/office/drawing/2014/main" id="{97D8263F-4FEB-4896-87B8-CED7E74AF33D}"/>
              </a:ext>
            </a:extLst>
          </p:cNvPr>
          <p:cNvSpPr/>
          <p:nvPr/>
        </p:nvSpPr>
        <p:spPr>
          <a:xfrm>
            <a:off x="8354192" y="3798829"/>
            <a:ext cx="1182624" cy="247166"/>
          </a:xfrm>
          <a:prstGeom prst="rect">
            <a:avLst/>
          </a:prstGeom>
          <a:solidFill>
            <a:schemeClr val="accent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000" dirty="0">
                <a:solidFill>
                  <a:schemeClr val="tx1"/>
                </a:solidFill>
              </a:rPr>
              <a:t>Item 2</a:t>
            </a:r>
            <a:endParaRPr lang="en-US" sz="1000" dirty="0">
              <a:solidFill>
                <a:schemeClr val="tx1"/>
              </a:solidFill>
            </a:endParaRPr>
          </a:p>
        </p:txBody>
      </p:sp>
      <p:sp>
        <p:nvSpPr>
          <p:cNvPr id="161" name="Rectangle 160">
            <a:extLst>
              <a:ext uri="{FF2B5EF4-FFF2-40B4-BE49-F238E27FC236}">
                <a16:creationId xmlns:a16="http://schemas.microsoft.com/office/drawing/2014/main" id="{9FB6C489-34E3-44CB-963F-E7F7B689ECC9}"/>
              </a:ext>
            </a:extLst>
          </p:cNvPr>
          <p:cNvSpPr/>
          <p:nvPr/>
        </p:nvSpPr>
        <p:spPr>
          <a:xfrm>
            <a:off x="8354192" y="4048292"/>
            <a:ext cx="1182624" cy="247166"/>
          </a:xfrm>
          <a:prstGeom prst="rect">
            <a:avLst/>
          </a:prstGeom>
          <a:solidFill>
            <a:schemeClr val="accent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000" dirty="0">
                <a:solidFill>
                  <a:schemeClr val="tx1"/>
                </a:solidFill>
              </a:rPr>
              <a:t>Item 3</a:t>
            </a:r>
            <a:endParaRPr lang="en-US" sz="1000" dirty="0">
              <a:solidFill>
                <a:schemeClr val="tx1"/>
              </a:solidFill>
            </a:endParaRPr>
          </a:p>
        </p:txBody>
      </p:sp>
      <p:sp>
        <p:nvSpPr>
          <p:cNvPr id="162" name="Rectangle 161">
            <a:extLst>
              <a:ext uri="{FF2B5EF4-FFF2-40B4-BE49-F238E27FC236}">
                <a16:creationId xmlns:a16="http://schemas.microsoft.com/office/drawing/2014/main" id="{ECB144D8-2E17-410F-8A81-D36E0D9B20CB}"/>
              </a:ext>
            </a:extLst>
          </p:cNvPr>
          <p:cNvSpPr/>
          <p:nvPr/>
        </p:nvSpPr>
        <p:spPr>
          <a:xfrm>
            <a:off x="8354192" y="4295458"/>
            <a:ext cx="1188720" cy="247166"/>
          </a:xfrm>
          <a:prstGeom prst="rect">
            <a:avLst/>
          </a:prstGeom>
          <a:solidFill>
            <a:schemeClr val="accent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000" dirty="0">
                <a:solidFill>
                  <a:schemeClr val="tx1"/>
                </a:solidFill>
              </a:rPr>
              <a:t>etc …</a:t>
            </a:r>
            <a:endParaRPr lang="en-US" sz="1000" dirty="0">
              <a:solidFill>
                <a:schemeClr val="tx1"/>
              </a:solidFill>
            </a:endParaRPr>
          </a:p>
        </p:txBody>
      </p:sp>
      <p:cxnSp>
        <p:nvCxnSpPr>
          <p:cNvPr id="164" name="Connector: Elbow 163">
            <a:extLst>
              <a:ext uri="{FF2B5EF4-FFF2-40B4-BE49-F238E27FC236}">
                <a16:creationId xmlns:a16="http://schemas.microsoft.com/office/drawing/2014/main" id="{570AECED-9048-4479-A83D-6A55BFB53249}"/>
              </a:ext>
            </a:extLst>
          </p:cNvPr>
          <p:cNvCxnSpPr>
            <a:stCxn id="139" idx="1"/>
            <a:endCxn id="145" idx="3"/>
          </p:cNvCxnSpPr>
          <p:nvPr/>
        </p:nvCxnSpPr>
        <p:spPr>
          <a:xfrm rot="10800000" flipV="1">
            <a:off x="7778758" y="3674988"/>
            <a:ext cx="575435" cy="2004664"/>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6" name="Connector: Elbow 165">
            <a:extLst>
              <a:ext uri="{FF2B5EF4-FFF2-40B4-BE49-F238E27FC236}">
                <a16:creationId xmlns:a16="http://schemas.microsoft.com/office/drawing/2014/main" id="{A8890AAE-5F55-4888-BA62-7BD51F29751F}"/>
              </a:ext>
            </a:extLst>
          </p:cNvPr>
          <p:cNvCxnSpPr>
            <a:stCxn id="160" idx="1"/>
            <a:endCxn id="145" idx="3"/>
          </p:cNvCxnSpPr>
          <p:nvPr/>
        </p:nvCxnSpPr>
        <p:spPr>
          <a:xfrm rot="10800000" flipV="1">
            <a:off x="7778758" y="3922412"/>
            <a:ext cx="575435" cy="1757240"/>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8" name="Connector: Elbow 167">
            <a:extLst>
              <a:ext uri="{FF2B5EF4-FFF2-40B4-BE49-F238E27FC236}">
                <a16:creationId xmlns:a16="http://schemas.microsoft.com/office/drawing/2014/main" id="{F9BCB3A1-6686-4093-93F5-1488E6A3603A}"/>
              </a:ext>
            </a:extLst>
          </p:cNvPr>
          <p:cNvCxnSpPr>
            <a:stCxn id="161" idx="1"/>
            <a:endCxn id="145" idx="3"/>
          </p:cNvCxnSpPr>
          <p:nvPr/>
        </p:nvCxnSpPr>
        <p:spPr>
          <a:xfrm rot="10800000" flipV="1">
            <a:off x="7778758" y="4171874"/>
            <a:ext cx="575435" cy="1507777"/>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0" name="Connector: Elbow 169">
            <a:extLst>
              <a:ext uri="{FF2B5EF4-FFF2-40B4-BE49-F238E27FC236}">
                <a16:creationId xmlns:a16="http://schemas.microsoft.com/office/drawing/2014/main" id="{DCE5D357-FA85-4027-A053-6A91CB619F7C}"/>
              </a:ext>
            </a:extLst>
          </p:cNvPr>
          <p:cNvCxnSpPr>
            <a:stCxn id="162" idx="1"/>
            <a:endCxn id="145" idx="3"/>
          </p:cNvCxnSpPr>
          <p:nvPr/>
        </p:nvCxnSpPr>
        <p:spPr>
          <a:xfrm rot="10800000" flipV="1">
            <a:off x="7778758" y="4419040"/>
            <a:ext cx="575435" cy="1260611"/>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2" name="Connector: Elbow 171">
            <a:extLst>
              <a:ext uri="{FF2B5EF4-FFF2-40B4-BE49-F238E27FC236}">
                <a16:creationId xmlns:a16="http://schemas.microsoft.com/office/drawing/2014/main" id="{EEBC784C-9CDF-4F24-B4DA-B3797D2EB099}"/>
              </a:ext>
            </a:extLst>
          </p:cNvPr>
          <p:cNvCxnSpPr>
            <a:cxnSpLocks/>
            <a:stCxn id="144" idx="1"/>
            <a:endCxn id="13" idx="3"/>
          </p:cNvCxnSpPr>
          <p:nvPr/>
        </p:nvCxnSpPr>
        <p:spPr>
          <a:xfrm rot="10800000">
            <a:off x="5909114" y="5865359"/>
            <a:ext cx="686941" cy="120756"/>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4" name="Rectangle 173">
            <a:extLst>
              <a:ext uri="{FF2B5EF4-FFF2-40B4-BE49-F238E27FC236}">
                <a16:creationId xmlns:a16="http://schemas.microsoft.com/office/drawing/2014/main" id="{A70A7845-C6E7-4881-BBDB-F3A6FEB962FB}"/>
              </a:ext>
            </a:extLst>
          </p:cNvPr>
          <p:cNvSpPr/>
          <p:nvPr/>
        </p:nvSpPr>
        <p:spPr>
          <a:xfrm>
            <a:off x="8358758" y="4574778"/>
            <a:ext cx="358133" cy="224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8CD44219-80D6-46EA-A2E4-2F3F774FB4A1}"/>
              </a:ext>
            </a:extLst>
          </p:cNvPr>
          <p:cNvSpPr/>
          <p:nvPr/>
        </p:nvSpPr>
        <p:spPr>
          <a:xfrm>
            <a:off x="8771003" y="4574778"/>
            <a:ext cx="358133" cy="224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31862F43-BABD-47BE-93A7-168B66F411A9}"/>
              </a:ext>
            </a:extLst>
          </p:cNvPr>
          <p:cNvSpPr/>
          <p:nvPr/>
        </p:nvSpPr>
        <p:spPr>
          <a:xfrm>
            <a:off x="9183249" y="4574778"/>
            <a:ext cx="358133" cy="224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Arrow: Right 176">
            <a:extLst>
              <a:ext uri="{FF2B5EF4-FFF2-40B4-BE49-F238E27FC236}">
                <a16:creationId xmlns:a16="http://schemas.microsoft.com/office/drawing/2014/main" id="{FDE54DCD-FDF8-41F5-85EA-5AB21E8FA882}"/>
              </a:ext>
            </a:extLst>
          </p:cNvPr>
          <p:cNvSpPr/>
          <p:nvPr/>
        </p:nvSpPr>
        <p:spPr>
          <a:xfrm flipH="1">
            <a:off x="8427353" y="4641501"/>
            <a:ext cx="227062" cy="1015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Rounded Corners 177">
            <a:extLst>
              <a:ext uri="{FF2B5EF4-FFF2-40B4-BE49-F238E27FC236}">
                <a16:creationId xmlns:a16="http://schemas.microsoft.com/office/drawing/2014/main" id="{E27BD522-912F-4A9D-8D36-D334E56CF9C3}"/>
              </a:ext>
            </a:extLst>
          </p:cNvPr>
          <p:cNvSpPr/>
          <p:nvPr/>
        </p:nvSpPr>
        <p:spPr>
          <a:xfrm>
            <a:off x="9280019" y="4632358"/>
            <a:ext cx="164592" cy="1176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9" name="Graphic 178" descr="Home">
            <a:extLst>
              <a:ext uri="{FF2B5EF4-FFF2-40B4-BE49-F238E27FC236}">
                <a16:creationId xmlns:a16="http://schemas.microsoft.com/office/drawing/2014/main" id="{A25103B7-BD92-4E1A-918A-710D8577868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839918" y="4574778"/>
            <a:ext cx="220301" cy="220301"/>
          </a:xfrm>
          <a:prstGeom prst="rect">
            <a:avLst/>
          </a:prstGeom>
        </p:spPr>
      </p:pic>
      <p:sp>
        <p:nvSpPr>
          <p:cNvPr id="180" name="Rectangle 179">
            <a:extLst>
              <a:ext uri="{FF2B5EF4-FFF2-40B4-BE49-F238E27FC236}">
                <a16:creationId xmlns:a16="http://schemas.microsoft.com/office/drawing/2014/main" id="{4FFFCE7A-F01C-4762-A299-7958F96D4A6E}"/>
              </a:ext>
            </a:extLst>
          </p:cNvPr>
          <p:cNvSpPr/>
          <p:nvPr/>
        </p:nvSpPr>
        <p:spPr>
          <a:xfrm>
            <a:off x="6597586" y="6141546"/>
            <a:ext cx="358133" cy="224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240BC4EE-4A7E-4C25-BC39-B5AF03EEC22F}"/>
              </a:ext>
            </a:extLst>
          </p:cNvPr>
          <p:cNvSpPr/>
          <p:nvPr/>
        </p:nvSpPr>
        <p:spPr>
          <a:xfrm>
            <a:off x="7009831" y="6141546"/>
            <a:ext cx="358133" cy="224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CB7A55BB-2D32-4506-A816-ECF7516A832C}"/>
              </a:ext>
            </a:extLst>
          </p:cNvPr>
          <p:cNvSpPr/>
          <p:nvPr/>
        </p:nvSpPr>
        <p:spPr>
          <a:xfrm>
            <a:off x="7422077" y="6141546"/>
            <a:ext cx="358133" cy="224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Arrow: Right 182">
            <a:extLst>
              <a:ext uri="{FF2B5EF4-FFF2-40B4-BE49-F238E27FC236}">
                <a16:creationId xmlns:a16="http://schemas.microsoft.com/office/drawing/2014/main" id="{791F4F96-F64C-49B8-94D0-FCA6CB51EE1E}"/>
              </a:ext>
            </a:extLst>
          </p:cNvPr>
          <p:cNvSpPr/>
          <p:nvPr/>
        </p:nvSpPr>
        <p:spPr>
          <a:xfrm flipH="1">
            <a:off x="6666181" y="6208269"/>
            <a:ext cx="227062" cy="1015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Rounded Corners 183">
            <a:extLst>
              <a:ext uri="{FF2B5EF4-FFF2-40B4-BE49-F238E27FC236}">
                <a16:creationId xmlns:a16="http://schemas.microsoft.com/office/drawing/2014/main" id="{923669B5-73D8-41CA-A558-1F28501EA06A}"/>
              </a:ext>
            </a:extLst>
          </p:cNvPr>
          <p:cNvSpPr/>
          <p:nvPr/>
        </p:nvSpPr>
        <p:spPr>
          <a:xfrm>
            <a:off x="7518847" y="6199126"/>
            <a:ext cx="164592" cy="1176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5" name="Graphic 184" descr="Home">
            <a:extLst>
              <a:ext uri="{FF2B5EF4-FFF2-40B4-BE49-F238E27FC236}">
                <a16:creationId xmlns:a16="http://schemas.microsoft.com/office/drawing/2014/main" id="{32DAE066-EB57-4B27-B8A4-0D3A8564177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7078746" y="6141546"/>
            <a:ext cx="220301" cy="220301"/>
          </a:xfrm>
          <a:prstGeom prst="rect">
            <a:avLst/>
          </a:prstGeom>
        </p:spPr>
      </p:pic>
      <p:cxnSp>
        <p:nvCxnSpPr>
          <p:cNvPr id="187" name="Connector: Elbow 186">
            <a:extLst>
              <a:ext uri="{FF2B5EF4-FFF2-40B4-BE49-F238E27FC236}">
                <a16:creationId xmlns:a16="http://schemas.microsoft.com/office/drawing/2014/main" id="{CBBF4A72-87B7-471E-9285-35223B850167}"/>
              </a:ext>
            </a:extLst>
          </p:cNvPr>
          <p:cNvCxnSpPr>
            <a:cxnSpLocks/>
            <a:stCxn id="180" idx="2"/>
            <a:endCxn id="118" idx="3"/>
          </p:cNvCxnSpPr>
          <p:nvPr/>
        </p:nvCxnSpPr>
        <p:spPr>
          <a:xfrm rot="5400000" flipH="1" flipV="1">
            <a:off x="6658580" y="3488197"/>
            <a:ext cx="2996307" cy="2760163"/>
          </a:xfrm>
          <a:prstGeom prst="bentConnector4">
            <a:avLst>
              <a:gd name="adj1" fmla="val -4577"/>
              <a:gd name="adj2" fmla="val 108282"/>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34" name="Rectangle 233">
            <a:extLst>
              <a:ext uri="{FF2B5EF4-FFF2-40B4-BE49-F238E27FC236}">
                <a16:creationId xmlns:a16="http://schemas.microsoft.com/office/drawing/2014/main" id="{72497529-4564-406D-9D5D-08E7CBC22DDD}"/>
              </a:ext>
            </a:extLst>
          </p:cNvPr>
          <p:cNvSpPr/>
          <p:nvPr/>
        </p:nvSpPr>
        <p:spPr>
          <a:xfrm>
            <a:off x="4728006" y="6071951"/>
            <a:ext cx="358133" cy="224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234">
            <a:extLst>
              <a:ext uri="{FF2B5EF4-FFF2-40B4-BE49-F238E27FC236}">
                <a16:creationId xmlns:a16="http://schemas.microsoft.com/office/drawing/2014/main" id="{EB81D91D-1FF5-4FAE-8086-B3B2701D956D}"/>
              </a:ext>
            </a:extLst>
          </p:cNvPr>
          <p:cNvSpPr/>
          <p:nvPr/>
        </p:nvSpPr>
        <p:spPr>
          <a:xfrm>
            <a:off x="5140251" y="6071951"/>
            <a:ext cx="358133" cy="224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ectangle 235">
            <a:extLst>
              <a:ext uri="{FF2B5EF4-FFF2-40B4-BE49-F238E27FC236}">
                <a16:creationId xmlns:a16="http://schemas.microsoft.com/office/drawing/2014/main" id="{D96E5774-7DA7-4909-893E-F5C0C6C01E70}"/>
              </a:ext>
            </a:extLst>
          </p:cNvPr>
          <p:cNvSpPr/>
          <p:nvPr/>
        </p:nvSpPr>
        <p:spPr>
          <a:xfrm>
            <a:off x="5552497" y="6071951"/>
            <a:ext cx="358133" cy="224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Arrow: Right 236">
            <a:extLst>
              <a:ext uri="{FF2B5EF4-FFF2-40B4-BE49-F238E27FC236}">
                <a16:creationId xmlns:a16="http://schemas.microsoft.com/office/drawing/2014/main" id="{E75260C4-9A94-48DA-ABFA-41229BB692AD}"/>
              </a:ext>
            </a:extLst>
          </p:cNvPr>
          <p:cNvSpPr/>
          <p:nvPr/>
        </p:nvSpPr>
        <p:spPr>
          <a:xfrm flipH="1">
            <a:off x="4796601" y="6138674"/>
            <a:ext cx="227062" cy="1015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Rounded Corners 237">
            <a:extLst>
              <a:ext uri="{FF2B5EF4-FFF2-40B4-BE49-F238E27FC236}">
                <a16:creationId xmlns:a16="http://schemas.microsoft.com/office/drawing/2014/main" id="{C54FC747-D901-4302-AB87-90D57520E191}"/>
              </a:ext>
            </a:extLst>
          </p:cNvPr>
          <p:cNvSpPr/>
          <p:nvPr/>
        </p:nvSpPr>
        <p:spPr>
          <a:xfrm>
            <a:off x="5649267" y="6129531"/>
            <a:ext cx="164592" cy="1176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9" name="Graphic 238" descr="Home">
            <a:extLst>
              <a:ext uri="{FF2B5EF4-FFF2-40B4-BE49-F238E27FC236}">
                <a16:creationId xmlns:a16="http://schemas.microsoft.com/office/drawing/2014/main" id="{AE4CD7B2-D57B-47CE-A929-650DABB4AB5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209166" y="6071951"/>
            <a:ext cx="220301" cy="220301"/>
          </a:xfrm>
          <a:prstGeom prst="rect">
            <a:avLst/>
          </a:prstGeom>
        </p:spPr>
      </p:pic>
      <p:cxnSp>
        <p:nvCxnSpPr>
          <p:cNvPr id="243" name="Connector: Elbow 242">
            <a:extLst>
              <a:ext uri="{FF2B5EF4-FFF2-40B4-BE49-F238E27FC236}">
                <a16:creationId xmlns:a16="http://schemas.microsoft.com/office/drawing/2014/main" id="{802B6592-2202-4CE4-8574-BFB026384718}"/>
              </a:ext>
            </a:extLst>
          </p:cNvPr>
          <p:cNvCxnSpPr>
            <a:cxnSpLocks/>
            <a:stCxn id="234" idx="1"/>
            <a:endCxn id="145" idx="0"/>
          </p:cNvCxnSpPr>
          <p:nvPr/>
        </p:nvCxnSpPr>
        <p:spPr>
          <a:xfrm rot="10800000" flipH="1">
            <a:off x="4728005" y="5496772"/>
            <a:ext cx="2459439" cy="687622"/>
          </a:xfrm>
          <a:prstGeom prst="bentConnector4">
            <a:avLst>
              <a:gd name="adj1" fmla="val -9295"/>
              <a:gd name="adj2" fmla="val 133245"/>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69" name="Rectangle 268">
            <a:extLst>
              <a:ext uri="{FF2B5EF4-FFF2-40B4-BE49-F238E27FC236}">
                <a16:creationId xmlns:a16="http://schemas.microsoft.com/office/drawing/2014/main" id="{B5C88E59-0085-4ED8-B20F-7BAD9E6C9A33}"/>
              </a:ext>
            </a:extLst>
          </p:cNvPr>
          <p:cNvSpPr/>
          <p:nvPr/>
        </p:nvSpPr>
        <p:spPr>
          <a:xfrm>
            <a:off x="3926387" y="4171874"/>
            <a:ext cx="1182624" cy="247166"/>
          </a:xfrm>
          <a:prstGeom prst="rect">
            <a:avLst/>
          </a:prstGeom>
          <a:solidFill>
            <a:schemeClr val="accent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000" dirty="0">
                <a:solidFill>
                  <a:schemeClr val="tx1"/>
                </a:solidFill>
              </a:rPr>
              <a:t>Weekly Stats</a:t>
            </a:r>
            <a:endParaRPr lang="en-US" sz="1000" dirty="0">
              <a:solidFill>
                <a:schemeClr val="tx1"/>
              </a:solidFill>
            </a:endParaRPr>
          </a:p>
        </p:txBody>
      </p:sp>
      <p:sp>
        <p:nvSpPr>
          <p:cNvPr id="270" name="Rectangle 269">
            <a:extLst>
              <a:ext uri="{FF2B5EF4-FFF2-40B4-BE49-F238E27FC236}">
                <a16:creationId xmlns:a16="http://schemas.microsoft.com/office/drawing/2014/main" id="{F5AA5E84-1827-4EB7-805B-68B35607F322}"/>
              </a:ext>
            </a:extLst>
          </p:cNvPr>
          <p:cNvSpPr/>
          <p:nvPr/>
        </p:nvSpPr>
        <p:spPr>
          <a:xfrm>
            <a:off x="3926466" y="3806114"/>
            <a:ext cx="1182624" cy="36576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200" dirty="0"/>
              <a:t>Stats Screen</a:t>
            </a:r>
            <a:endParaRPr lang="en-US" sz="1200" dirty="0"/>
          </a:p>
        </p:txBody>
      </p:sp>
      <p:sp>
        <p:nvSpPr>
          <p:cNvPr id="271" name="Rectangle 270">
            <a:extLst>
              <a:ext uri="{FF2B5EF4-FFF2-40B4-BE49-F238E27FC236}">
                <a16:creationId xmlns:a16="http://schemas.microsoft.com/office/drawing/2014/main" id="{D73F47BE-1A3C-4768-9F7E-5FC1675007B2}"/>
              </a:ext>
            </a:extLst>
          </p:cNvPr>
          <p:cNvSpPr/>
          <p:nvPr/>
        </p:nvSpPr>
        <p:spPr>
          <a:xfrm>
            <a:off x="3926467" y="4718212"/>
            <a:ext cx="358133" cy="224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Rectangle 271">
            <a:extLst>
              <a:ext uri="{FF2B5EF4-FFF2-40B4-BE49-F238E27FC236}">
                <a16:creationId xmlns:a16="http://schemas.microsoft.com/office/drawing/2014/main" id="{B706DF46-3DEB-4B5A-9C1B-92328F634BF5}"/>
              </a:ext>
            </a:extLst>
          </p:cNvPr>
          <p:cNvSpPr/>
          <p:nvPr/>
        </p:nvSpPr>
        <p:spPr>
          <a:xfrm>
            <a:off x="4338712" y="4718212"/>
            <a:ext cx="358133" cy="224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ectangle 272">
            <a:extLst>
              <a:ext uri="{FF2B5EF4-FFF2-40B4-BE49-F238E27FC236}">
                <a16:creationId xmlns:a16="http://schemas.microsoft.com/office/drawing/2014/main" id="{6D8AC0E5-06F3-4558-AB2D-8D0160FA8A4A}"/>
              </a:ext>
            </a:extLst>
          </p:cNvPr>
          <p:cNvSpPr/>
          <p:nvPr/>
        </p:nvSpPr>
        <p:spPr>
          <a:xfrm>
            <a:off x="4750958" y="4718212"/>
            <a:ext cx="358133" cy="224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Arrow: Right 273">
            <a:extLst>
              <a:ext uri="{FF2B5EF4-FFF2-40B4-BE49-F238E27FC236}">
                <a16:creationId xmlns:a16="http://schemas.microsoft.com/office/drawing/2014/main" id="{DC8C5E58-F8DD-4A30-AFDE-5EBCE791631B}"/>
              </a:ext>
            </a:extLst>
          </p:cNvPr>
          <p:cNvSpPr/>
          <p:nvPr/>
        </p:nvSpPr>
        <p:spPr>
          <a:xfrm flipH="1">
            <a:off x="3995062" y="4784935"/>
            <a:ext cx="227062" cy="1015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Rectangle: Rounded Corners 274">
            <a:extLst>
              <a:ext uri="{FF2B5EF4-FFF2-40B4-BE49-F238E27FC236}">
                <a16:creationId xmlns:a16="http://schemas.microsoft.com/office/drawing/2014/main" id="{9F454A68-E023-4919-A682-AC4C8876E9F5}"/>
              </a:ext>
            </a:extLst>
          </p:cNvPr>
          <p:cNvSpPr/>
          <p:nvPr/>
        </p:nvSpPr>
        <p:spPr>
          <a:xfrm>
            <a:off x="4847728" y="4775792"/>
            <a:ext cx="164592" cy="1176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6" name="Graphic 275" descr="Home">
            <a:extLst>
              <a:ext uri="{FF2B5EF4-FFF2-40B4-BE49-F238E27FC236}">
                <a16:creationId xmlns:a16="http://schemas.microsoft.com/office/drawing/2014/main" id="{5D58C63A-BE89-4E8F-B5E2-A80D52C090D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4407627" y="4718212"/>
            <a:ext cx="220301" cy="220301"/>
          </a:xfrm>
          <a:prstGeom prst="rect">
            <a:avLst/>
          </a:prstGeom>
        </p:spPr>
      </p:pic>
      <p:sp>
        <p:nvSpPr>
          <p:cNvPr id="324" name="Rectangle 323">
            <a:extLst>
              <a:ext uri="{FF2B5EF4-FFF2-40B4-BE49-F238E27FC236}">
                <a16:creationId xmlns:a16="http://schemas.microsoft.com/office/drawing/2014/main" id="{40724344-53A3-4AA6-93F7-9779FB8D7C71}"/>
              </a:ext>
            </a:extLst>
          </p:cNvPr>
          <p:cNvSpPr/>
          <p:nvPr/>
        </p:nvSpPr>
        <p:spPr>
          <a:xfrm>
            <a:off x="1744534" y="2293542"/>
            <a:ext cx="1187641" cy="247166"/>
          </a:xfrm>
          <a:prstGeom prst="rect">
            <a:avLst/>
          </a:prstGeom>
          <a:solidFill>
            <a:schemeClr val="accent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000" dirty="0">
                <a:solidFill>
                  <a:schemeClr val="tx1"/>
                </a:solidFill>
              </a:rPr>
              <a:t>Stats</a:t>
            </a:r>
            <a:endParaRPr lang="en-US" sz="1000" dirty="0">
              <a:solidFill>
                <a:schemeClr val="tx1"/>
              </a:solidFill>
            </a:endParaRPr>
          </a:p>
        </p:txBody>
      </p:sp>
      <p:sp>
        <p:nvSpPr>
          <p:cNvPr id="327" name="Rectangle 326">
            <a:extLst>
              <a:ext uri="{FF2B5EF4-FFF2-40B4-BE49-F238E27FC236}">
                <a16:creationId xmlns:a16="http://schemas.microsoft.com/office/drawing/2014/main" id="{D8497CD3-B4B9-41D8-92E9-78449C917313}"/>
              </a:ext>
            </a:extLst>
          </p:cNvPr>
          <p:cNvSpPr/>
          <p:nvPr/>
        </p:nvSpPr>
        <p:spPr>
          <a:xfrm>
            <a:off x="1742505" y="2536441"/>
            <a:ext cx="1189670" cy="247166"/>
          </a:xfrm>
          <a:prstGeom prst="rect">
            <a:avLst/>
          </a:prstGeom>
          <a:solidFill>
            <a:schemeClr val="accent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000" dirty="0" err="1">
                <a:solidFill>
                  <a:schemeClr val="tx1"/>
                </a:solidFill>
              </a:rPr>
              <a:t>Leaderboards</a:t>
            </a:r>
            <a:endParaRPr lang="en-US" sz="1000" dirty="0">
              <a:solidFill>
                <a:schemeClr val="tx1"/>
              </a:solidFill>
            </a:endParaRPr>
          </a:p>
        </p:txBody>
      </p:sp>
      <p:sp>
        <p:nvSpPr>
          <p:cNvPr id="328" name="Rectangle 327">
            <a:extLst>
              <a:ext uri="{FF2B5EF4-FFF2-40B4-BE49-F238E27FC236}">
                <a16:creationId xmlns:a16="http://schemas.microsoft.com/office/drawing/2014/main" id="{5B25D12D-D8EC-4DC1-8938-7DC97962327E}"/>
              </a:ext>
            </a:extLst>
          </p:cNvPr>
          <p:cNvSpPr/>
          <p:nvPr/>
        </p:nvSpPr>
        <p:spPr>
          <a:xfrm>
            <a:off x="3919867" y="4423838"/>
            <a:ext cx="1189143" cy="247166"/>
          </a:xfrm>
          <a:prstGeom prst="rect">
            <a:avLst/>
          </a:prstGeom>
          <a:solidFill>
            <a:schemeClr val="accent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000" dirty="0">
                <a:solidFill>
                  <a:schemeClr val="tx1"/>
                </a:solidFill>
              </a:rPr>
              <a:t>All time Stats </a:t>
            </a:r>
            <a:endParaRPr lang="en-US" sz="1000" dirty="0">
              <a:solidFill>
                <a:schemeClr val="tx1"/>
              </a:solidFill>
            </a:endParaRPr>
          </a:p>
        </p:txBody>
      </p:sp>
      <p:sp>
        <p:nvSpPr>
          <p:cNvPr id="338" name="Rectangle 337">
            <a:extLst>
              <a:ext uri="{FF2B5EF4-FFF2-40B4-BE49-F238E27FC236}">
                <a16:creationId xmlns:a16="http://schemas.microsoft.com/office/drawing/2014/main" id="{3E13B1EE-CD8D-4A84-A7CF-7318562A51E2}"/>
              </a:ext>
            </a:extLst>
          </p:cNvPr>
          <p:cNvSpPr/>
          <p:nvPr/>
        </p:nvSpPr>
        <p:spPr>
          <a:xfrm>
            <a:off x="1554620" y="4227598"/>
            <a:ext cx="1182624" cy="247166"/>
          </a:xfrm>
          <a:prstGeom prst="rect">
            <a:avLst/>
          </a:prstGeom>
          <a:solidFill>
            <a:schemeClr val="accent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000" dirty="0">
                <a:solidFill>
                  <a:schemeClr val="tx1"/>
                </a:solidFill>
              </a:rPr>
              <a:t>Local</a:t>
            </a:r>
            <a:endParaRPr lang="en-US" sz="1000" dirty="0">
              <a:solidFill>
                <a:schemeClr val="tx1"/>
              </a:solidFill>
            </a:endParaRPr>
          </a:p>
        </p:txBody>
      </p:sp>
      <p:sp>
        <p:nvSpPr>
          <p:cNvPr id="339" name="Rectangle 338">
            <a:extLst>
              <a:ext uri="{FF2B5EF4-FFF2-40B4-BE49-F238E27FC236}">
                <a16:creationId xmlns:a16="http://schemas.microsoft.com/office/drawing/2014/main" id="{785B764E-D5F3-4641-9080-07B94070E655}"/>
              </a:ext>
            </a:extLst>
          </p:cNvPr>
          <p:cNvSpPr/>
          <p:nvPr/>
        </p:nvSpPr>
        <p:spPr>
          <a:xfrm>
            <a:off x="1554699" y="3861838"/>
            <a:ext cx="1182624" cy="36576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200" dirty="0"/>
              <a:t>Leaderboard Screen</a:t>
            </a:r>
            <a:endParaRPr lang="en-US" sz="1200" dirty="0"/>
          </a:p>
        </p:txBody>
      </p:sp>
      <p:sp>
        <p:nvSpPr>
          <p:cNvPr id="340" name="Rectangle 339">
            <a:extLst>
              <a:ext uri="{FF2B5EF4-FFF2-40B4-BE49-F238E27FC236}">
                <a16:creationId xmlns:a16="http://schemas.microsoft.com/office/drawing/2014/main" id="{7DC543C8-EF5D-4613-8FF9-B3942601F5D1}"/>
              </a:ext>
            </a:extLst>
          </p:cNvPr>
          <p:cNvSpPr/>
          <p:nvPr/>
        </p:nvSpPr>
        <p:spPr>
          <a:xfrm>
            <a:off x="1547391" y="4759448"/>
            <a:ext cx="358133" cy="224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Rectangle 340">
            <a:extLst>
              <a:ext uri="{FF2B5EF4-FFF2-40B4-BE49-F238E27FC236}">
                <a16:creationId xmlns:a16="http://schemas.microsoft.com/office/drawing/2014/main" id="{E53C2F52-7C0F-4CC3-A654-852549B7BFFE}"/>
              </a:ext>
            </a:extLst>
          </p:cNvPr>
          <p:cNvSpPr/>
          <p:nvPr/>
        </p:nvSpPr>
        <p:spPr>
          <a:xfrm>
            <a:off x="1959636" y="4759448"/>
            <a:ext cx="358133" cy="224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Rectangle 341">
            <a:extLst>
              <a:ext uri="{FF2B5EF4-FFF2-40B4-BE49-F238E27FC236}">
                <a16:creationId xmlns:a16="http://schemas.microsoft.com/office/drawing/2014/main" id="{A6A2DEE9-7006-44BF-B601-98062880C0DD}"/>
              </a:ext>
            </a:extLst>
          </p:cNvPr>
          <p:cNvSpPr/>
          <p:nvPr/>
        </p:nvSpPr>
        <p:spPr>
          <a:xfrm>
            <a:off x="2371882" y="4759448"/>
            <a:ext cx="358133" cy="224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Arrow: Right 342">
            <a:extLst>
              <a:ext uri="{FF2B5EF4-FFF2-40B4-BE49-F238E27FC236}">
                <a16:creationId xmlns:a16="http://schemas.microsoft.com/office/drawing/2014/main" id="{5187A14D-9036-4B3D-B570-684639B1B9BE}"/>
              </a:ext>
            </a:extLst>
          </p:cNvPr>
          <p:cNvSpPr/>
          <p:nvPr/>
        </p:nvSpPr>
        <p:spPr>
          <a:xfrm flipH="1">
            <a:off x="1615986" y="4826171"/>
            <a:ext cx="227062" cy="1015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Rectangle: Rounded Corners 343">
            <a:extLst>
              <a:ext uri="{FF2B5EF4-FFF2-40B4-BE49-F238E27FC236}">
                <a16:creationId xmlns:a16="http://schemas.microsoft.com/office/drawing/2014/main" id="{BE4785A7-FB86-4D55-BFA2-EDF5F411C6B8}"/>
              </a:ext>
            </a:extLst>
          </p:cNvPr>
          <p:cNvSpPr/>
          <p:nvPr/>
        </p:nvSpPr>
        <p:spPr>
          <a:xfrm>
            <a:off x="2468652" y="4817028"/>
            <a:ext cx="164592" cy="1176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5" name="Graphic 344" descr="Home">
            <a:extLst>
              <a:ext uri="{FF2B5EF4-FFF2-40B4-BE49-F238E27FC236}">
                <a16:creationId xmlns:a16="http://schemas.microsoft.com/office/drawing/2014/main" id="{F7834F4C-F1C5-4649-8737-38E625730DB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2028551" y="4759448"/>
            <a:ext cx="220301" cy="220301"/>
          </a:xfrm>
          <a:prstGeom prst="rect">
            <a:avLst/>
          </a:prstGeom>
        </p:spPr>
      </p:pic>
      <p:sp>
        <p:nvSpPr>
          <p:cNvPr id="346" name="Rectangle 345">
            <a:extLst>
              <a:ext uri="{FF2B5EF4-FFF2-40B4-BE49-F238E27FC236}">
                <a16:creationId xmlns:a16="http://schemas.microsoft.com/office/drawing/2014/main" id="{FEED0DA6-3C3B-4EA9-B28E-1E5FCE3473EA}"/>
              </a:ext>
            </a:extLst>
          </p:cNvPr>
          <p:cNvSpPr/>
          <p:nvPr/>
        </p:nvSpPr>
        <p:spPr>
          <a:xfrm>
            <a:off x="1550053" y="4479562"/>
            <a:ext cx="1187190" cy="247166"/>
          </a:xfrm>
          <a:prstGeom prst="rect">
            <a:avLst/>
          </a:prstGeom>
          <a:solidFill>
            <a:schemeClr val="accent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000" dirty="0">
                <a:solidFill>
                  <a:schemeClr val="tx1"/>
                </a:solidFill>
              </a:rPr>
              <a:t>World</a:t>
            </a:r>
            <a:endParaRPr lang="en-US" sz="1000" dirty="0">
              <a:solidFill>
                <a:schemeClr val="tx1"/>
              </a:solidFill>
            </a:endParaRPr>
          </a:p>
        </p:txBody>
      </p:sp>
      <p:cxnSp>
        <p:nvCxnSpPr>
          <p:cNvPr id="349" name="Connector: Elbow 348">
            <a:extLst>
              <a:ext uri="{FF2B5EF4-FFF2-40B4-BE49-F238E27FC236}">
                <a16:creationId xmlns:a16="http://schemas.microsoft.com/office/drawing/2014/main" id="{B6A96079-DB97-4253-8B19-7DC2372B48FC}"/>
              </a:ext>
            </a:extLst>
          </p:cNvPr>
          <p:cNvCxnSpPr>
            <a:cxnSpLocks/>
            <a:stCxn id="324" idx="3"/>
            <a:endCxn id="270" idx="1"/>
          </p:cNvCxnSpPr>
          <p:nvPr/>
        </p:nvCxnSpPr>
        <p:spPr>
          <a:xfrm>
            <a:off x="2932175" y="2417125"/>
            <a:ext cx="994291" cy="1571869"/>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51" name="Connector: Elbow 350">
            <a:extLst>
              <a:ext uri="{FF2B5EF4-FFF2-40B4-BE49-F238E27FC236}">
                <a16:creationId xmlns:a16="http://schemas.microsoft.com/office/drawing/2014/main" id="{BCD7FE30-D875-43FD-87C2-750219E1964C}"/>
              </a:ext>
            </a:extLst>
          </p:cNvPr>
          <p:cNvCxnSpPr>
            <a:cxnSpLocks/>
            <a:stCxn id="327" idx="3"/>
            <a:endCxn id="339" idx="3"/>
          </p:cNvCxnSpPr>
          <p:nvPr/>
        </p:nvCxnSpPr>
        <p:spPr>
          <a:xfrm flipH="1">
            <a:off x="2737323" y="2660024"/>
            <a:ext cx="194852" cy="1384694"/>
          </a:xfrm>
          <a:prstGeom prst="bentConnector3">
            <a:avLst>
              <a:gd name="adj1" fmla="val -11732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68" name="Connector: Elbow 367">
            <a:extLst>
              <a:ext uri="{FF2B5EF4-FFF2-40B4-BE49-F238E27FC236}">
                <a16:creationId xmlns:a16="http://schemas.microsoft.com/office/drawing/2014/main" id="{B795CE28-2606-437F-9F8A-3C7225E569E5}"/>
              </a:ext>
            </a:extLst>
          </p:cNvPr>
          <p:cNvCxnSpPr>
            <a:cxnSpLocks/>
            <a:stCxn id="340" idx="1"/>
            <a:endCxn id="9" idx="1"/>
          </p:cNvCxnSpPr>
          <p:nvPr/>
        </p:nvCxnSpPr>
        <p:spPr>
          <a:xfrm rot="10800000" flipH="1">
            <a:off x="1547390" y="1865099"/>
            <a:ext cx="199113" cy="3006793"/>
          </a:xfrm>
          <a:prstGeom prst="bentConnector3">
            <a:avLst>
              <a:gd name="adj1" fmla="val -114809"/>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 name="Connector: Elbow 3">
            <a:extLst>
              <a:ext uri="{FF2B5EF4-FFF2-40B4-BE49-F238E27FC236}">
                <a16:creationId xmlns:a16="http://schemas.microsoft.com/office/drawing/2014/main" id="{CEDF6DE3-5714-4678-9C29-B2A1EC705DE4}"/>
              </a:ext>
            </a:extLst>
          </p:cNvPr>
          <p:cNvCxnSpPr>
            <a:cxnSpLocks/>
            <a:stCxn id="11" idx="3"/>
            <a:endCxn id="10" idx="1"/>
          </p:cNvCxnSpPr>
          <p:nvPr/>
        </p:nvCxnSpPr>
        <p:spPr>
          <a:xfrm flipV="1">
            <a:off x="2932176" y="1866733"/>
            <a:ext cx="2305680" cy="304828"/>
          </a:xfrm>
          <a:prstGeom prst="bentConnector3">
            <a:avLst>
              <a:gd name="adj1" fmla="val 5555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83" name="Connector: Elbow 382">
            <a:extLst>
              <a:ext uri="{FF2B5EF4-FFF2-40B4-BE49-F238E27FC236}">
                <a16:creationId xmlns:a16="http://schemas.microsoft.com/office/drawing/2014/main" id="{B6720F4C-4F48-44B8-8DA7-185447114AA1}"/>
              </a:ext>
            </a:extLst>
          </p:cNvPr>
          <p:cNvCxnSpPr>
            <a:cxnSpLocks/>
          </p:cNvCxnSpPr>
          <p:nvPr/>
        </p:nvCxnSpPr>
        <p:spPr>
          <a:xfrm rot="16200000" flipH="1" flipV="1">
            <a:off x="1334011" y="1070"/>
            <a:ext cx="800663" cy="1463486"/>
          </a:xfrm>
          <a:prstGeom prst="bentConnector3">
            <a:avLst>
              <a:gd name="adj1" fmla="val -2855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386" name="Connector: Elbow 385">
            <a:extLst>
              <a:ext uri="{FF2B5EF4-FFF2-40B4-BE49-F238E27FC236}">
                <a16:creationId xmlns:a16="http://schemas.microsoft.com/office/drawing/2014/main" id="{AFE527F4-A827-463C-A5C8-63CA0CD28D9D}"/>
              </a:ext>
            </a:extLst>
          </p:cNvPr>
          <p:cNvCxnSpPr/>
          <p:nvPr/>
        </p:nvCxnSpPr>
        <p:spPr>
          <a:xfrm rot="5400000" flipH="1">
            <a:off x="764285" y="1737221"/>
            <a:ext cx="4793347" cy="4316717"/>
          </a:xfrm>
          <a:prstGeom prst="bentConnector3">
            <a:avLst>
              <a:gd name="adj1" fmla="val -6295"/>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387" name="Connector: Elbow 386">
            <a:extLst>
              <a:ext uri="{FF2B5EF4-FFF2-40B4-BE49-F238E27FC236}">
                <a16:creationId xmlns:a16="http://schemas.microsoft.com/office/drawing/2014/main" id="{C6F8BABC-023A-4C64-88B8-91EAD3B3A704}"/>
              </a:ext>
            </a:extLst>
          </p:cNvPr>
          <p:cNvCxnSpPr>
            <a:cxnSpLocks/>
            <a:stCxn id="345" idx="2"/>
            <a:endCxn id="84" idx="2"/>
          </p:cNvCxnSpPr>
          <p:nvPr/>
        </p:nvCxnSpPr>
        <p:spPr>
          <a:xfrm rot="5400000" flipH="1">
            <a:off x="-169771" y="2671276"/>
            <a:ext cx="3480844" cy="1136102"/>
          </a:xfrm>
          <a:prstGeom prst="bentConnector3">
            <a:avLst>
              <a:gd name="adj1" fmla="val -499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388" name="Connector: Elbow 387">
            <a:extLst>
              <a:ext uri="{FF2B5EF4-FFF2-40B4-BE49-F238E27FC236}">
                <a16:creationId xmlns:a16="http://schemas.microsoft.com/office/drawing/2014/main" id="{8830969A-D790-4FEE-BC3A-FF0624228D6C}"/>
              </a:ext>
            </a:extLst>
          </p:cNvPr>
          <p:cNvCxnSpPr>
            <a:cxnSpLocks/>
          </p:cNvCxnSpPr>
          <p:nvPr/>
        </p:nvCxnSpPr>
        <p:spPr>
          <a:xfrm rot="5400000" flipH="1">
            <a:off x="1040385" y="1461120"/>
            <a:ext cx="3439608" cy="3515178"/>
          </a:xfrm>
          <a:prstGeom prst="bentConnector3">
            <a:avLst>
              <a:gd name="adj1" fmla="val -5848"/>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14" name="Rectangle 113">
            <a:extLst>
              <a:ext uri="{FF2B5EF4-FFF2-40B4-BE49-F238E27FC236}">
                <a16:creationId xmlns:a16="http://schemas.microsoft.com/office/drawing/2014/main" id="{D52C08DB-2444-4901-9DB8-BB8143E961CD}"/>
              </a:ext>
            </a:extLst>
          </p:cNvPr>
          <p:cNvSpPr/>
          <p:nvPr/>
        </p:nvSpPr>
        <p:spPr>
          <a:xfrm>
            <a:off x="1748600" y="2780467"/>
            <a:ext cx="1189670" cy="247166"/>
          </a:xfrm>
          <a:prstGeom prst="rect">
            <a:avLst/>
          </a:prstGeom>
          <a:solidFill>
            <a:schemeClr val="accent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000" dirty="0">
                <a:solidFill>
                  <a:schemeClr val="tx1"/>
                </a:solidFill>
              </a:rPr>
              <a:t>Quick Spot</a:t>
            </a:r>
            <a:endParaRPr lang="en-US" sz="1000" dirty="0">
              <a:solidFill>
                <a:schemeClr val="tx1"/>
              </a:solidFill>
            </a:endParaRPr>
          </a:p>
        </p:txBody>
      </p:sp>
      <p:cxnSp>
        <p:nvCxnSpPr>
          <p:cNvPr id="117" name="Connector: Elbow 116">
            <a:extLst>
              <a:ext uri="{FF2B5EF4-FFF2-40B4-BE49-F238E27FC236}">
                <a16:creationId xmlns:a16="http://schemas.microsoft.com/office/drawing/2014/main" id="{63D903D7-BB87-46FD-9654-EA1B6DA6C150}"/>
              </a:ext>
            </a:extLst>
          </p:cNvPr>
          <p:cNvCxnSpPr>
            <a:cxnSpLocks/>
            <a:stCxn id="114" idx="1"/>
            <a:endCxn id="13" idx="0"/>
          </p:cNvCxnSpPr>
          <p:nvPr/>
        </p:nvCxnSpPr>
        <p:spPr>
          <a:xfrm rot="10800000" flipH="1" flipV="1">
            <a:off x="1748599" y="2904049"/>
            <a:ext cx="3564629" cy="2778429"/>
          </a:xfrm>
          <a:prstGeom prst="bentConnector4">
            <a:avLst>
              <a:gd name="adj1" fmla="val -28474"/>
              <a:gd name="adj2" fmla="val 92046"/>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9" name="Connector: Elbow 128">
            <a:extLst>
              <a:ext uri="{FF2B5EF4-FFF2-40B4-BE49-F238E27FC236}">
                <a16:creationId xmlns:a16="http://schemas.microsoft.com/office/drawing/2014/main" id="{18B816C9-852B-4AAE-8227-939BBDD82D98}"/>
              </a:ext>
            </a:extLst>
          </p:cNvPr>
          <p:cNvCxnSpPr>
            <a:cxnSpLocks/>
            <a:stCxn id="234" idx="1"/>
            <a:endCxn id="9" idx="1"/>
          </p:cNvCxnSpPr>
          <p:nvPr/>
        </p:nvCxnSpPr>
        <p:spPr>
          <a:xfrm rot="10800000">
            <a:off x="1746504" y="1865098"/>
            <a:ext cx="2981502" cy="4319296"/>
          </a:xfrm>
          <a:prstGeom prst="bentConnector3">
            <a:avLst>
              <a:gd name="adj1" fmla="val 140790"/>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2417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galaxy s6 mockup">
            <a:extLst>
              <a:ext uri="{FF2B5EF4-FFF2-40B4-BE49-F238E27FC236}">
                <a16:creationId xmlns:a16="http://schemas.microsoft.com/office/drawing/2014/main" id="{33214B60-15F7-44F7-AF99-B9BF4AC88830}"/>
              </a:ext>
            </a:extLst>
          </p:cNvPr>
          <p:cNvPicPr>
            <a:picLocks noChangeAspect="1" noChangeArrowheads="1"/>
          </p:cNvPicPr>
          <p:nvPr>
            <p:custDataLst>
              <p:custData r:id="rId1"/>
            </p:custDataLst>
          </p:nvPr>
        </p:nvPicPr>
        <p:blipFill>
          <a:blip r:embed="rId3">
            <a:clrChange>
              <a:clrFrom>
                <a:srgbClr val="000000"/>
              </a:clrFrom>
              <a:clrTo>
                <a:srgbClr val="000000">
                  <a:alpha val="0"/>
                </a:srgbClr>
              </a:clrTo>
            </a:clrChange>
            <a:alphaModFix/>
            <a:extLst>
              <a:ext uri="{28A0092B-C50C-407E-A947-70E740481C1C}">
                <a14:useLocalDpi xmlns:a14="http://schemas.microsoft.com/office/drawing/2010/main" val="0"/>
              </a:ext>
            </a:extLst>
          </a:blip>
          <a:srcRect/>
          <a:stretch>
            <a:fillRect/>
          </a:stretch>
        </p:blipFill>
        <p:spPr bwMode="auto">
          <a:xfrm>
            <a:off x="-1987969" y="-813010"/>
            <a:ext cx="8484019" cy="8484019"/>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Eye">
            <a:extLst>
              <a:ext uri="{FF2B5EF4-FFF2-40B4-BE49-F238E27FC236}">
                <a16:creationId xmlns:a16="http://schemas.microsoft.com/office/drawing/2014/main" id="{C7E43CD6-7F5F-4BBF-864B-1E9ACC6EE9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521885" y="857839"/>
            <a:ext cx="1653115" cy="1653115"/>
          </a:xfrm>
          <a:prstGeom prst="rect">
            <a:avLst/>
          </a:prstGeom>
        </p:spPr>
      </p:pic>
      <p:sp>
        <p:nvSpPr>
          <p:cNvPr id="38" name="TextBox 37">
            <a:extLst>
              <a:ext uri="{FF2B5EF4-FFF2-40B4-BE49-F238E27FC236}">
                <a16:creationId xmlns:a16="http://schemas.microsoft.com/office/drawing/2014/main" id="{F87A661B-C85F-4E7B-AC8C-2BB0B17267C7}"/>
              </a:ext>
            </a:extLst>
          </p:cNvPr>
          <p:cNvSpPr txBox="1"/>
          <p:nvPr/>
        </p:nvSpPr>
        <p:spPr>
          <a:xfrm>
            <a:off x="800100" y="1525094"/>
            <a:ext cx="3124200" cy="1200329"/>
          </a:xfrm>
          <a:prstGeom prst="rect">
            <a:avLst/>
          </a:prstGeom>
          <a:noFill/>
        </p:spPr>
        <p:txBody>
          <a:bodyPr wrap="square" rtlCol="0">
            <a:spAutoFit/>
          </a:bodyPr>
          <a:lstStyle/>
          <a:p>
            <a:pPr algn="ctr"/>
            <a:r>
              <a:rPr lang="en-GB" sz="4800" dirty="0">
                <a:solidFill>
                  <a:schemeClr val="accent5"/>
                </a:solidFill>
                <a:latin typeface="Arial" panose="020B0604020202020204" pitchFamily="34" charset="0"/>
                <a:cs typeface="Arial" panose="020B0604020202020204" pitchFamily="34" charset="0"/>
              </a:rPr>
              <a:t>i</a:t>
            </a:r>
            <a:r>
              <a:rPr lang="en-GB" sz="4800" dirty="0">
                <a:solidFill>
                  <a:schemeClr val="accent2"/>
                </a:solidFill>
                <a:latin typeface="Arial" panose="020B0604020202020204" pitchFamily="34" charset="0"/>
                <a:cs typeface="Arial" panose="020B0604020202020204" pitchFamily="34" charset="0"/>
              </a:rPr>
              <a:t>SPY</a:t>
            </a:r>
          </a:p>
          <a:p>
            <a:pPr algn="ctr"/>
            <a:endParaRPr lang="en-US" sz="1200" dirty="0">
              <a:solidFill>
                <a:schemeClr val="accent2"/>
              </a:solidFill>
              <a:latin typeface="Arial" panose="020B0604020202020204" pitchFamily="34" charset="0"/>
              <a:cs typeface="Arial" panose="020B0604020202020204" pitchFamily="34" charset="0"/>
            </a:endParaRPr>
          </a:p>
          <a:p>
            <a:pPr algn="ctr"/>
            <a:endParaRPr lang="en-US" sz="1200" dirty="0">
              <a:solidFill>
                <a:schemeClr val="accent2"/>
              </a:solidFill>
              <a:latin typeface="Arial" panose="020B0604020202020204" pitchFamily="34" charset="0"/>
              <a:cs typeface="Arial" panose="020B0604020202020204" pitchFamily="34" charset="0"/>
            </a:endParaRPr>
          </a:p>
        </p:txBody>
      </p:sp>
      <p:pic>
        <p:nvPicPr>
          <p:cNvPr id="40" name="Picture 44" descr="Image result for picture of person taking picture of animal on phone">
            <a:extLst>
              <a:ext uri="{FF2B5EF4-FFF2-40B4-BE49-F238E27FC236}">
                <a16:creationId xmlns:a16="http://schemas.microsoft.com/office/drawing/2014/main" id="{6D21AB31-CB5D-47F9-AB8E-4008B6DA6F1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89014" y="3428999"/>
            <a:ext cx="2346372" cy="194498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716FFB09-1695-43FE-BF3E-40148B7D2788}"/>
              </a:ext>
            </a:extLst>
          </p:cNvPr>
          <p:cNvSpPr txBox="1"/>
          <p:nvPr/>
        </p:nvSpPr>
        <p:spPr>
          <a:xfrm>
            <a:off x="818388" y="2486191"/>
            <a:ext cx="3058668" cy="907941"/>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Rediscover the world around you</a:t>
            </a:r>
          </a:p>
          <a:p>
            <a:pPr algn="ctr"/>
            <a:endParaRPr lang="en-US" sz="500" dirty="0">
              <a:solidFill>
                <a:schemeClr val="accent2"/>
              </a:solidFill>
              <a:latin typeface="Arial" panose="020B0604020202020204" pitchFamily="34" charset="0"/>
              <a:cs typeface="Arial" panose="020B0604020202020204" pitchFamily="34" charset="0"/>
            </a:endParaRPr>
          </a:p>
          <a:p>
            <a:pPr algn="ctr"/>
            <a:endParaRPr lang="en-US" sz="1200" dirty="0">
              <a:solidFill>
                <a:schemeClr val="accent2"/>
              </a:solidFill>
              <a:latin typeface="Arial" panose="020B0604020202020204" pitchFamily="34" charset="0"/>
              <a:cs typeface="Arial" panose="020B0604020202020204" pitchFamily="34" charset="0"/>
            </a:endParaRPr>
          </a:p>
        </p:txBody>
      </p:sp>
      <p:sp>
        <p:nvSpPr>
          <p:cNvPr id="47" name="Title 46">
            <a:extLst>
              <a:ext uri="{FF2B5EF4-FFF2-40B4-BE49-F238E27FC236}">
                <a16:creationId xmlns:a16="http://schemas.microsoft.com/office/drawing/2014/main" id="{BF6AFDFF-F463-4C9B-AB0F-27054971F1B2}"/>
              </a:ext>
            </a:extLst>
          </p:cNvPr>
          <p:cNvSpPr>
            <a:spLocks noGrp="1"/>
          </p:cNvSpPr>
          <p:nvPr>
            <p:ph type="title"/>
          </p:nvPr>
        </p:nvSpPr>
        <p:spPr>
          <a:xfrm>
            <a:off x="4525435" y="317728"/>
            <a:ext cx="4067175" cy="568098"/>
          </a:xfrm>
        </p:spPr>
        <p:txBody>
          <a:bodyPr>
            <a:noAutofit/>
          </a:bodyPr>
          <a:lstStyle/>
          <a:p>
            <a:r>
              <a:rPr lang="en-GB" sz="4800" dirty="0"/>
              <a:t>Splash Screen</a:t>
            </a:r>
            <a:endParaRPr lang="en-US" sz="4800" dirty="0"/>
          </a:p>
        </p:txBody>
      </p:sp>
      <p:sp>
        <p:nvSpPr>
          <p:cNvPr id="48" name="Text Placeholder 47">
            <a:extLst>
              <a:ext uri="{FF2B5EF4-FFF2-40B4-BE49-F238E27FC236}">
                <a16:creationId xmlns:a16="http://schemas.microsoft.com/office/drawing/2014/main" id="{4EAE706A-5CAB-4E29-B939-AA9A3A9B30C1}"/>
              </a:ext>
            </a:extLst>
          </p:cNvPr>
          <p:cNvSpPr>
            <a:spLocks noGrp="1"/>
          </p:cNvSpPr>
          <p:nvPr>
            <p:ph type="body" idx="1"/>
          </p:nvPr>
        </p:nvSpPr>
        <p:spPr>
          <a:xfrm>
            <a:off x="4525435" y="885826"/>
            <a:ext cx="5050365" cy="2390774"/>
          </a:xfrm>
        </p:spPr>
        <p:txBody>
          <a:bodyPr>
            <a:normAutofit/>
          </a:bodyPr>
          <a:lstStyle/>
          <a:p>
            <a:r>
              <a:rPr lang="en-GB" dirty="0"/>
              <a:t>When the app is first opened, a screen is displayed whilst the app loads.</a:t>
            </a:r>
          </a:p>
          <a:p>
            <a:endParaRPr lang="en-GB" dirty="0"/>
          </a:p>
          <a:p>
            <a:r>
              <a:rPr lang="en-GB" dirty="0"/>
              <a:t>The </a:t>
            </a:r>
            <a:r>
              <a:rPr lang="en-GB" dirty="0" err="1"/>
              <a:t>iSPY</a:t>
            </a:r>
            <a:r>
              <a:rPr lang="en-GB" dirty="0"/>
              <a:t> graphic is what would be used as the app icon on a users home screen, or wherever they decide to put it.</a:t>
            </a:r>
            <a:endParaRPr lang="en-US" dirty="0"/>
          </a:p>
        </p:txBody>
      </p:sp>
    </p:spTree>
    <p:extLst>
      <p:ext uri="{BB962C8B-B14F-4D97-AF65-F5344CB8AC3E}">
        <p14:creationId xmlns:p14="http://schemas.microsoft.com/office/powerpoint/2010/main" val="2674738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galaxy s6 mockup">
            <a:extLst>
              <a:ext uri="{FF2B5EF4-FFF2-40B4-BE49-F238E27FC236}">
                <a16:creationId xmlns:a16="http://schemas.microsoft.com/office/drawing/2014/main" id="{33214B60-15F7-44F7-AF99-B9BF4AC88830}"/>
              </a:ext>
            </a:extLst>
          </p:cNvPr>
          <p:cNvPicPr>
            <a:picLocks noChangeAspect="1" noChangeArrowheads="1"/>
          </p:cNvPicPr>
          <p:nvPr>
            <p:custDataLst>
              <p:custData r:id="rId1"/>
            </p:custDataLst>
          </p:nvPr>
        </p:nvPicPr>
        <p:blipFill>
          <a:blip r:embed="rId3">
            <a:clrChange>
              <a:clrFrom>
                <a:srgbClr val="000000"/>
              </a:clrFrom>
              <a:clrTo>
                <a:srgbClr val="000000">
                  <a:alpha val="0"/>
                </a:srgbClr>
              </a:clrTo>
            </a:clrChange>
            <a:alphaModFix/>
            <a:extLst>
              <a:ext uri="{28A0092B-C50C-407E-A947-70E740481C1C}">
                <a14:useLocalDpi xmlns:a14="http://schemas.microsoft.com/office/drawing/2010/main" val="0"/>
              </a:ext>
            </a:extLst>
          </a:blip>
          <a:srcRect/>
          <a:stretch>
            <a:fillRect/>
          </a:stretch>
        </p:blipFill>
        <p:spPr bwMode="auto">
          <a:xfrm>
            <a:off x="-1985653" y="-813010"/>
            <a:ext cx="8484019" cy="8484019"/>
          </a:xfrm>
          <a:prstGeom prst="rect">
            <a:avLst/>
          </a:prstGeom>
          <a:noFill/>
          <a:extLst>
            <a:ext uri="{909E8E84-426E-40DD-AFC4-6F175D3DCCD1}">
              <a14:hiddenFill xmlns:a14="http://schemas.microsoft.com/office/drawing/2010/main">
                <a:solidFill>
                  <a:srgbClr val="FFFFFF"/>
                </a:solidFill>
              </a14:hiddenFill>
            </a:ext>
          </a:extLst>
        </p:spPr>
      </p:pic>
      <p:sp>
        <p:nvSpPr>
          <p:cNvPr id="47" name="Title 46">
            <a:extLst>
              <a:ext uri="{FF2B5EF4-FFF2-40B4-BE49-F238E27FC236}">
                <a16:creationId xmlns:a16="http://schemas.microsoft.com/office/drawing/2014/main" id="{BF6AFDFF-F463-4C9B-AB0F-27054971F1B2}"/>
              </a:ext>
            </a:extLst>
          </p:cNvPr>
          <p:cNvSpPr>
            <a:spLocks noGrp="1"/>
          </p:cNvSpPr>
          <p:nvPr>
            <p:ph type="title"/>
          </p:nvPr>
        </p:nvSpPr>
        <p:spPr>
          <a:xfrm>
            <a:off x="4525435" y="317728"/>
            <a:ext cx="4067175" cy="568098"/>
          </a:xfrm>
        </p:spPr>
        <p:txBody>
          <a:bodyPr>
            <a:noAutofit/>
          </a:bodyPr>
          <a:lstStyle/>
          <a:p>
            <a:r>
              <a:rPr lang="en-GB" sz="4800" dirty="0"/>
              <a:t>Main Screen</a:t>
            </a:r>
            <a:endParaRPr lang="en-US" sz="4800" dirty="0"/>
          </a:p>
        </p:txBody>
      </p:sp>
      <p:sp>
        <p:nvSpPr>
          <p:cNvPr id="48" name="Text Placeholder 47">
            <a:extLst>
              <a:ext uri="{FF2B5EF4-FFF2-40B4-BE49-F238E27FC236}">
                <a16:creationId xmlns:a16="http://schemas.microsoft.com/office/drawing/2014/main" id="{4EAE706A-5CAB-4E29-B939-AA9A3A9B30C1}"/>
              </a:ext>
            </a:extLst>
          </p:cNvPr>
          <p:cNvSpPr>
            <a:spLocks noGrp="1"/>
          </p:cNvSpPr>
          <p:nvPr>
            <p:ph type="body" idx="1"/>
          </p:nvPr>
        </p:nvSpPr>
        <p:spPr>
          <a:xfrm>
            <a:off x="4525435" y="885825"/>
            <a:ext cx="5126565" cy="4139697"/>
          </a:xfrm>
        </p:spPr>
        <p:txBody>
          <a:bodyPr>
            <a:normAutofit/>
          </a:bodyPr>
          <a:lstStyle/>
          <a:p>
            <a:r>
              <a:rPr lang="en-GB" dirty="0"/>
              <a:t>After the app loads past the splash screen, the main screen is loaded. This allows the user to navigate the app as well as showing a featured spot of the week, possibly offering bonus points for spotting this.</a:t>
            </a:r>
          </a:p>
          <a:p>
            <a:endParaRPr lang="en-GB" dirty="0"/>
          </a:p>
          <a:p>
            <a:r>
              <a:rPr lang="en-US" dirty="0"/>
              <a:t>Quick Spot allows the user to quickly access the camera app.</a:t>
            </a:r>
          </a:p>
        </p:txBody>
      </p:sp>
      <p:sp>
        <p:nvSpPr>
          <p:cNvPr id="2" name="Rectangle: Rounded Corners 1">
            <a:hlinkClick r:id="rId4" action="ppaction://hlinksldjump"/>
            <a:extLst>
              <a:ext uri="{FF2B5EF4-FFF2-40B4-BE49-F238E27FC236}">
                <a16:creationId xmlns:a16="http://schemas.microsoft.com/office/drawing/2014/main" id="{153314AD-340A-422C-8E15-FC98C542250C}"/>
              </a:ext>
            </a:extLst>
          </p:cNvPr>
          <p:cNvSpPr/>
          <p:nvPr/>
        </p:nvSpPr>
        <p:spPr>
          <a:xfrm>
            <a:off x="967665" y="1275479"/>
            <a:ext cx="1288691" cy="4995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Categories</a:t>
            </a:r>
            <a:endParaRPr lang="en-US" dirty="0"/>
          </a:p>
        </p:txBody>
      </p:sp>
      <p:sp>
        <p:nvSpPr>
          <p:cNvPr id="3" name="Rectangle: Diagonal Corners Rounded 2">
            <a:extLst>
              <a:ext uri="{FF2B5EF4-FFF2-40B4-BE49-F238E27FC236}">
                <a16:creationId xmlns:a16="http://schemas.microsoft.com/office/drawing/2014/main" id="{C8BD4B3C-EF61-4DF7-B3EF-8637A41C048D}"/>
              </a:ext>
            </a:extLst>
          </p:cNvPr>
          <p:cNvSpPr/>
          <p:nvPr/>
        </p:nvSpPr>
        <p:spPr>
          <a:xfrm flipH="1">
            <a:off x="967665" y="1929384"/>
            <a:ext cx="2772230" cy="3097529"/>
          </a:xfrm>
          <a:prstGeom prst="round2DiagRect">
            <a:avLst>
              <a:gd name="adj1" fmla="val 3887"/>
              <a:gd name="adj2" fmla="val 3455"/>
            </a:avLst>
          </a:prstGeom>
          <a:solidFill>
            <a:schemeClr val="accent1">
              <a:alpha val="21000"/>
            </a:schemeClr>
          </a:solidFill>
          <a:ln cap="rnd"/>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i="1" u="sng" dirty="0">
                <a:hlinkClick r:id="rId5"/>
              </a:rPr>
              <a:t>Rainbow Lorikeet</a:t>
            </a:r>
            <a:endParaRPr lang="en-GB" sz="1600" i="1" u="sng" dirty="0"/>
          </a:p>
          <a:p>
            <a:endParaRPr lang="en-GB" sz="100" i="1" u="sng" dirty="0"/>
          </a:p>
          <a:p>
            <a:r>
              <a:rPr lang="en-GB" sz="1000" dirty="0"/>
              <a:t>Description: 	</a:t>
            </a:r>
          </a:p>
          <a:p>
            <a:r>
              <a:rPr lang="en-GB" sz="1000" i="1" dirty="0"/>
              <a:t>	</a:t>
            </a:r>
            <a:r>
              <a:rPr lang="en-US" sz="900" i="1" dirty="0"/>
              <a:t>A colorful medium-sized parrot, with the length ranging from 25 to 30 cm (10-12 in), including the tail. The weight varies from 75 to 157 g. </a:t>
            </a:r>
          </a:p>
          <a:p>
            <a:endParaRPr lang="en-US" sz="200" i="1" dirty="0"/>
          </a:p>
          <a:p>
            <a:r>
              <a:rPr lang="en-GB" sz="1000" dirty="0"/>
              <a:t>Origin</a:t>
            </a:r>
            <a:r>
              <a:rPr lang="en-GB" sz="1100" dirty="0"/>
              <a:t> : </a:t>
            </a:r>
            <a:r>
              <a:rPr lang="en-GB" sz="900" dirty="0"/>
              <a:t>Australia</a:t>
            </a:r>
            <a:endParaRPr lang="en-GB" sz="1100" dirty="0"/>
          </a:p>
          <a:p>
            <a:endParaRPr lang="en-GB" sz="300" dirty="0"/>
          </a:p>
          <a:p>
            <a:r>
              <a:rPr lang="en-GB" sz="1000" dirty="0"/>
              <a:t>Species</a:t>
            </a:r>
            <a:r>
              <a:rPr lang="en-GB" sz="900" dirty="0"/>
              <a:t> : </a:t>
            </a:r>
            <a:r>
              <a:rPr lang="en-GB" sz="900" i="1" dirty="0"/>
              <a:t>T. moluccanus</a:t>
            </a:r>
          </a:p>
          <a:p>
            <a:r>
              <a:rPr lang="en-GB" sz="1000" dirty="0"/>
              <a:t>Genus</a:t>
            </a:r>
            <a:r>
              <a:rPr lang="en-GB" sz="900" dirty="0"/>
              <a:t> : </a:t>
            </a:r>
            <a:r>
              <a:rPr lang="en-GB" sz="900" i="1" dirty="0">
                <a:solidFill>
                  <a:schemeClr val="tx1"/>
                </a:solidFill>
              </a:rPr>
              <a:t>Trichoglossus</a:t>
            </a:r>
            <a:r>
              <a:rPr lang="en-GB" sz="1100" dirty="0"/>
              <a:t>							50 points</a:t>
            </a:r>
          </a:p>
        </p:txBody>
      </p:sp>
      <p:pic>
        <p:nvPicPr>
          <p:cNvPr id="4" name="Picture 3">
            <a:extLst>
              <a:ext uri="{FF2B5EF4-FFF2-40B4-BE49-F238E27FC236}">
                <a16:creationId xmlns:a16="http://schemas.microsoft.com/office/drawing/2014/main" id="{D4213653-49E9-4303-9AC7-A6A6EB74E402}"/>
              </a:ext>
            </a:extLst>
          </p:cNvPr>
          <p:cNvPicPr>
            <a:picLocks noChangeAspect="1"/>
          </p:cNvPicPr>
          <p:nvPr/>
        </p:nvPicPr>
        <p:blipFill>
          <a:blip r:embed="rId6">
            <a:alphaModFix/>
          </a:blip>
          <a:stretch>
            <a:fillRect/>
          </a:stretch>
        </p:blipFill>
        <p:spPr>
          <a:xfrm>
            <a:off x="967665" y="3658665"/>
            <a:ext cx="2772230" cy="1366858"/>
          </a:xfrm>
          <a:prstGeom prst="rect">
            <a:avLst/>
          </a:prstGeom>
          <a:ln>
            <a:noFill/>
          </a:ln>
          <a:effectLst>
            <a:softEdge rad="112500"/>
          </a:effectLst>
        </p:spPr>
      </p:pic>
      <p:sp>
        <p:nvSpPr>
          <p:cNvPr id="49" name="Rectangle: Rounded Corners 48">
            <a:hlinkClick r:id="rId7" action="ppaction://hlinksldjump"/>
            <a:extLst>
              <a:ext uri="{FF2B5EF4-FFF2-40B4-BE49-F238E27FC236}">
                <a16:creationId xmlns:a16="http://schemas.microsoft.com/office/drawing/2014/main" id="{A454E731-62D6-4138-8E81-008834BEE2D7}"/>
              </a:ext>
            </a:extLst>
          </p:cNvPr>
          <p:cNvSpPr/>
          <p:nvPr/>
        </p:nvSpPr>
        <p:spPr>
          <a:xfrm>
            <a:off x="2401853" y="5210836"/>
            <a:ext cx="1336623" cy="5079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Stats</a:t>
            </a:r>
            <a:endParaRPr lang="en-US" dirty="0"/>
          </a:p>
        </p:txBody>
      </p:sp>
      <p:sp>
        <p:nvSpPr>
          <p:cNvPr id="52" name="Rectangle: Rounded Corners 51">
            <a:hlinkClick r:id="rId8" action="ppaction://hlinksldjump"/>
            <a:extLst>
              <a:ext uri="{FF2B5EF4-FFF2-40B4-BE49-F238E27FC236}">
                <a16:creationId xmlns:a16="http://schemas.microsoft.com/office/drawing/2014/main" id="{79E5B20D-D8CF-487C-8390-1A0CE13033DC}"/>
              </a:ext>
            </a:extLst>
          </p:cNvPr>
          <p:cNvSpPr/>
          <p:nvPr/>
        </p:nvSpPr>
        <p:spPr>
          <a:xfrm>
            <a:off x="2350007" y="1275480"/>
            <a:ext cx="1389887" cy="5079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Leaderboard</a:t>
            </a:r>
            <a:endParaRPr lang="en-US" sz="1600" dirty="0"/>
          </a:p>
        </p:txBody>
      </p:sp>
      <p:sp>
        <p:nvSpPr>
          <p:cNvPr id="10" name="Rectangle: Rounded Corners 9">
            <a:hlinkClick r:id="rId4" action="ppaction://hlinksldjump"/>
            <a:extLst>
              <a:ext uri="{FF2B5EF4-FFF2-40B4-BE49-F238E27FC236}">
                <a16:creationId xmlns:a16="http://schemas.microsoft.com/office/drawing/2014/main" id="{5035D3D7-FBE6-43E3-884F-C6AC4A6CBF96}"/>
              </a:ext>
            </a:extLst>
          </p:cNvPr>
          <p:cNvSpPr/>
          <p:nvPr/>
        </p:nvSpPr>
        <p:spPr>
          <a:xfrm>
            <a:off x="967665" y="5210836"/>
            <a:ext cx="1336623" cy="5079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Quick Spot</a:t>
            </a:r>
            <a:endParaRPr lang="en-US" sz="1600" dirty="0"/>
          </a:p>
        </p:txBody>
      </p:sp>
    </p:spTree>
    <p:extLst>
      <p:ext uri="{BB962C8B-B14F-4D97-AF65-F5344CB8AC3E}">
        <p14:creationId xmlns:p14="http://schemas.microsoft.com/office/powerpoint/2010/main" val="490820793"/>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Facet" id="{C0C680CD-088A-49FC-A102-D699147F32B2}" vid="{8C59B386-999D-4CB6-B907-9F3997C027CC}"/>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ontrol xmlns="http://schemas.microsoft.com/VisualStudio/2011/storyboarding/control">
  <Id Name="8717eac3-25c8-4f32-8297-a6740e804be0" Revision="1" Stencil="System.MyShapes" StencilVersion="1.0"/>
</Control>
</file>

<file path=customXml/item10.xml><?xml version="1.0" encoding="utf-8"?>
<Control xmlns="http://schemas.microsoft.com/VisualStudio/2011/storyboarding/control">
  <Id Name="System.Storyboarding.Backgrounds.WindowsPhone" Revision="1" Stencil="System.Storyboarding.Backgrounds" StencilVersion="0.1"/>
</Control>
</file>

<file path=customXml/item11.xml><?xml version="1.0" encoding="utf-8"?>
<Control xmlns="http://schemas.microsoft.com/VisualStudio/2011/storyboarding/control">
  <Id Name="8717eac3-25c8-4f32-8297-a6740e804be0" Revision="1" Stencil="System.MyShapes" StencilVersion="1.0"/>
</Control>
</file>

<file path=customXml/item12.xml><?xml version="1.0" encoding="utf-8"?>
<Control xmlns="http://schemas.microsoft.com/VisualStudio/2011/storyboarding/control">
  <Id Name="8717eac3-25c8-4f32-8297-a6740e804be0" Revision="1" Stencil="System.MyShapes" StencilVersion="1.0"/>
</Control>
</file>

<file path=customXml/item13.xml><?xml version="1.0" encoding="utf-8"?>
<Control xmlns="http://schemas.microsoft.com/VisualStudio/2011/storyboarding/control">
  <Id Name="8717eac3-25c8-4f32-8297-a6740e804be0" Revision="1" Stencil="System.MyShapes" StencilVersion="1.0"/>
</Control>
</file>

<file path=customXml/item14.xml><?xml version="1.0" encoding="utf-8"?>
<Control xmlns="http://schemas.microsoft.com/VisualStudio/2011/storyboarding/control">
  <Id Name="8717eac3-25c8-4f32-8297-a6740e804be0" Revision="1" Stencil="System.MyShapes" StencilVersion="1.0"/>
</Control>
</file>

<file path=customXml/item15.xml><?xml version="1.0" encoding="utf-8"?>
<Control xmlns="http://schemas.microsoft.com/VisualStudio/2011/storyboarding/control">
  <Id Name="8717eac3-25c8-4f32-8297-a6740e804be0" Revision="1" Stencil="System.MyShapes" StencilVersion="1.0"/>
</Control>
</file>

<file path=customXml/item2.xml><?xml version="1.0" encoding="utf-8"?>
<Control xmlns="http://schemas.microsoft.com/VisualStudio/2011/storyboarding/control">
  <Id Name="8717eac3-25c8-4f32-8297-a6740e804be0" Revision="1" Stencil="System.MyShapes" StencilVersion="1.0"/>
</Control>
</file>

<file path=customXml/item3.xml><?xml version="1.0" encoding="utf-8"?>
<Control xmlns="http://schemas.microsoft.com/VisualStudio/2011/storyboarding/control">
  <Id Name="8717eac3-25c8-4f32-8297-a6740e804be0" Revision="1" Stencil="System.MyShapes" StencilVersion="1.0"/>
</Control>
</file>

<file path=customXml/item4.xml><?xml version="1.0" encoding="utf-8"?>
<Control xmlns="http://schemas.microsoft.com/VisualStudio/2011/storyboarding/control">
  <Id Name="8717eac3-25c8-4f32-8297-a6740e804be0" Revision="1" Stencil="System.MyShapes" StencilVersion="1.0"/>
</Control>
</file>

<file path=customXml/item5.xml><?xml version="1.0" encoding="utf-8"?>
<Control xmlns="http://schemas.microsoft.com/VisualStudio/2011/storyboarding/control">
  <Id Name="8717eac3-25c8-4f32-8297-a6740e804be0" Revision="1" Stencil="System.MyShapes" StencilVersion="1.0"/>
</Control>
</file>

<file path=customXml/item6.xml><?xml version="1.0" encoding="utf-8"?>
<Control xmlns="http://schemas.microsoft.com/VisualStudio/2011/storyboarding/control">
  <Id Name="8717eac3-25c8-4f32-8297-a6740e804be0" Revision="1" Stencil="System.MyShapes" StencilVersion="1.0"/>
</Control>
</file>

<file path=customXml/item7.xml><?xml version="1.0" encoding="utf-8"?>
<Control xmlns="http://schemas.microsoft.com/VisualStudio/2011/storyboarding/control">
  <Id Name="8717eac3-25c8-4f32-8297-a6740e804be0" Revision="1" Stencil="System.MyShapes" StencilVersion="1.0"/>
</Control>
</file>

<file path=customXml/item8.xml><?xml version="1.0" encoding="utf-8"?>
<Control xmlns="http://schemas.microsoft.com/VisualStudio/2011/storyboarding/control">
  <Id Name="8717eac3-25c8-4f32-8297-a6740e804be0" Revision="1" Stencil="System.MyShapes" StencilVersion="1.0"/>
</Control>
</file>

<file path=customXml/item9.xml><?xml version="1.0" encoding="utf-8"?>
<Control xmlns="http://schemas.microsoft.com/VisualStudio/2011/storyboarding/control">
  <Id Name="8717eac3-25c8-4f32-8297-a6740e804be0" Revision="1" Stencil="System.MyShapes" StencilVersion="1.0"/>
</Control>
</file>

<file path=customXml/itemProps1.xml><?xml version="1.0" encoding="utf-8"?>
<ds:datastoreItem xmlns:ds="http://schemas.openxmlformats.org/officeDocument/2006/customXml" ds:itemID="{B1455ACF-C583-40EA-A5A7-F9D2103C23A0}">
  <ds:schemaRefs>
    <ds:schemaRef ds:uri="http://schemas.microsoft.com/VisualStudio/2011/storyboarding/control"/>
  </ds:schemaRefs>
</ds:datastoreItem>
</file>

<file path=customXml/itemProps10.xml><?xml version="1.0" encoding="utf-8"?>
<ds:datastoreItem xmlns:ds="http://schemas.openxmlformats.org/officeDocument/2006/customXml" ds:itemID="{946C08EF-8D52-4286-85FF-F18F41C61344}">
  <ds:schemaRefs>
    <ds:schemaRef ds:uri="http://schemas.microsoft.com/VisualStudio/2011/storyboarding/control"/>
  </ds:schemaRefs>
</ds:datastoreItem>
</file>

<file path=customXml/itemProps11.xml><?xml version="1.0" encoding="utf-8"?>
<ds:datastoreItem xmlns:ds="http://schemas.openxmlformats.org/officeDocument/2006/customXml" ds:itemID="{430E9266-63D5-40DA-ABBD-58A7B9545C65}">
  <ds:schemaRefs>
    <ds:schemaRef ds:uri="http://schemas.microsoft.com/VisualStudio/2011/storyboarding/control"/>
  </ds:schemaRefs>
</ds:datastoreItem>
</file>

<file path=customXml/itemProps12.xml><?xml version="1.0" encoding="utf-8"?>
<ds:datastoreItem xmlns:ds="http://schemas.openxmlformats.org/officeDocument/2006/customXml" ds:itemID="{6B5F6259-625C-40CE-B70D-BBB00228CE9C}">
  <ds:schemaRefs>
    <ds:schemaRef ds:uri="http://schemas.microsoft.com/VisualStudio/2011/storyboarding/control"/>
  </ds:schemaRefs>
</ds:datastoreItem>
</file>

<file path=customXml/itemProps13.xml><?xml version="1.0" encoding="utf-8"?>
<ds:datastoreItem xmlns:ds="http://schemas.openxmlformats.org/officeDocument/2006/customXml" ds:itemID="{9D013ED5-FB01-40F7-966B-1B38137AE8EB}">
  <ds:schemaRefs>
    <ds:schemaRef ds:uri="http://schemas.microsoft.com/VisualStudio/2011/storyboarding/control"/>
  </ds:schemaRefs>
</ds:datastoreItem>
</file>

<file path=customXml/itemProps14.xml><?xml version="1.0" encoding="utf-8"?>
<ds:datastoreItem xmlns:ds="http://schemas.openxmlformats.org/officeDocument/2006/customXml" ds:itemID="{00778A02-63AC-4E2E-B4A5-4E28010EB57F}">
  <ds:schemaRefs>
    <ds:schemaRef ds:uri="http://schemas.microsoft.com/VisualStudio/2011/storyboarding/control"/>
  </ds:schemaRefs>
</ds:datastoreItem>
</file>

<file path=customXml/itemProps15.xml><?xml version="1.0" encoding="utf-8"?>
<ds:datastoreItem xmlns:ds="http://schemas.openxmlformats.org/officeDocument/2006/customXml" ds:itemID="{E2FB4E8D-1F0A-4C05-8DBD-6436BA5E606B}">
  <ds:schemaRefs>
    <ds:schemaRef ds:uri="http://schemas.microsoft.com/VisualStudio/2011/storyboarding/control"/>
  </ds:schemaRefs>
</ds:datastoreItem>
</file>

<file path=customXml/itemProps2.xml><?xml version="1.0" encoding="utf-8"?>
<ds:datastoreItem xmlns:ds="http://schemas.openxmlformats.org/officeDocument/2006/customXml" ds:itemID="{B5B7C393-2E9D-40DB-B12A-B17C2DCF0CD5}">
  <ds:schemaRefs>
    <ds:schemaRef ds:uri="http://schemas.microsoft.com/VisualStudio/2011/storyboarding/control"/>
  </ds:schemaRefs>
</ds:datastoreItem>
</file>

<file path=customXml/itemProps3.xml><?xml version="1.0" encoding="utf-8"?>
<ds:datastoreItem xmlns:ds="http://schemas.openxmlformats.org/officeDocument/2006/customXml" ds:itemID="{D2B95410-2613-42DA-BBD1-177A4E770ABA}">
  <ds:schemaRefs>
    <ds:schemaRef ds:uri="http://schemas.microsoft.com/VisualStudio/2011/storyboarding/control"/>
  </ds:schemaRefs>
</ds:datastoreItem>
</file>

<file path=customXml/itemProps4.xml><?xml version="1.0" encoding="utf-8"?>
<ds:datastoreItem xmlns:ds="http://schemas.openxmlformats.org/officeDocument/2006/customXml" ds:itemID="{0ABB3732-99A8-4007-9E28-896E5100413D}">
  <ds:schemaRefs>
    <ds:schemaRef ds:uri="http://schemas.microsoft.com/VisualStudio/2011/storyboarding/control"/>
  </ds:schemaRefs>
</ds:datastoreItem>
</file>

<file path=customXml/itemProps5.xml><?xml version="1.0" encoding="utf-8"?>
<ds:datastoreItem xmlns:ds="http://schemas.openxmlformats.org/officeDocument/2006/customXml" ds:itemID="{1FDB537B-0E8E-407B-BB7C-F9A736BE8931}">
  <ds:schemaRefs>
    <ds:schemaRef ds:uri="http://schemas.microsoft.com/VisualStudio/2011/storyboarding/control"/>
  </ds:schemaRefs>
</ds:datastoreItem>
</file>

<file path=customXml/itemProps6.xml><?xml version="1.0" encoding="utf-8"?>
<ds:datastoreItem xmlns:ds="http://schemas.openxmlformats.org/officeDocument/2006/customXml" ds:itemID="{CDACDEBB-585C-40A2-B6CF-B3AC5383A491}">
  <ds:schemaRefs>
    <ds:schemaRef ds:uri="http://schemas.microsoft.com/VisualStudio/2011/storyboarding/control"/>
  </ds:schemaRefs>
</ds:datastoreItem>
</file>

<file path=customXml/itemProps7.xml><?xml version="1.0" encoding="utf-8"?>
<ds:datastoreItem xmlns:ds="http://schemas.openxmlformats.org/officeDocument/2006/customXml" ds:itemID="{B8405182-400C-4362-AA05-36993F0AE395}">
  <ds:schemaRefs>
    <ds:schemaRef ds:uri="http://schemas.microsoft.com/VisualStudio/2011/storyboarding/control"/>
  </ds:schemaRefs>
</ds:datastoreItem>
</file>

<file path=customXml/itemProps8.xml><?xml version="1.0" encoding="utf-8"?>
<ds:datastoreItem xmlns:ds="http://schemas.openxmlformats.org/officeDocument/2006/customXml" ds:itemID="{549A7DD0-AC76-4585-AF45-71D3CF01C9CF}">
  <ds:schemaRefs>
    <ds:schemaRef ds:uri="http://schemas.microsoft.com/VisualStudio/2011/storyboarding/control"/>
  </ds:schemaRefs>
</ds:datastoreItem>
</file>

<file path=customXml/itemProps9.xml><?xml version="1.0" encoding="utf-8"?>
<ds:datastoreItem xmlns:ds="http://schemas.openxmlformats.org/officeDocument/2006/customXml" ds:itemID="{E04909A8-2A60-4B9B-9BDA-B810B1CB2252}">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emplate/>
  <TotalTime>9129</TotalTime>
  <Words>2055</Words>
  <Application>Microsoft Office PowerPoint</Application>
  <PresentationFormat>Widescreen</PresentationFormat>
  <Paragraphs>449</Paragraphs>
  <Slides>26</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5" baseType="lpstr">
      <vt:lpstr>Arial</vt:lpstr>
      <vt:lpstr>Bookman Old Style</vt:lpstr>
      <vt:lpstr>Georgia</vt:lpstr>
      <vt:lpstr>Lucida Console</vt:lpstr>
      <vt:lpstr>Times New Roman</vt:lpstr>
      <vt:lpstr>Trebuchet MS</vt:lpstr>
      <vt:lpstr>Wingdings 3</vt:lpstr>
      <vt:lpstr>Facet</vt:lpstr>
      <vt:lpstr>Microsoft Word Document</vt:lpstr>
      <vt:lpstr>iSpy App</vt:lpstr>
      <vt:lpstr>PowerPoint Presentation</vt:lpstr>
      <vt:lpstr>iSpy App</vt:lpstr>
      <vt:lpstr>PowerPoint Presentation</vt:lpstr>
      <vt:lpstr>PowerPoint Presentation</vt:lpstr>
      <vt:lpstr>iSpy App</vt:lpstr>
      <vt:lpstr>Sitemap (app)</vt:lpstr>
      <vt:lpstr>Splash Screen</vt:lpstr>
      <vt:lpstr>Main Screen</vt:lpstr>
      <vt:lpstr>Category Screen</vt:lpstr>
      <vt:lpstr>List Screen</vt:lpstr>
      <vt:lpstr>List Item Screen</vt:lpstr>
      <vt:lpstr>Spot Screen</vt:lpstr>
      <vt:lpstr>Stats Screen</vt:lpstr>
      <vt:lpstr>Leaderboard    Screen</vt:lpstr>
      <vt:lpstr>iSpy App</vt:lpstr>
      <vt:lpstr>Angela Rigby</vt:lpstr>
      <vt:lpstr>PowerPoint Presentation</vt:lpstr>
      <vt:lpstr>PowerPoint Presentation</vt:lpstr>
      <vt:lpstr>PowerPoint Presentation</vt:lpstr>
      <vt:lpstr>PowerPoint Presentation</vt:lpstr>
      <vt:lpstr>iSpy App</vt:lpstr>
      <vt:lpstr>PowerPoint Presentation</vt:lpstr>
      <vt:lpstr>iSpy App</vt:lpstr>
      <vt:lpstr>PowerPoint Presentation</vt:lpstr>
      <vt:lpstr>References</vt:lpstr>
    </vt:vector>
  </TitlesOfParts>
  <Company>Newcastle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dc:title>
  <dc:creator>Steven Kirby</dc:creator>
  <cp:lastModifiedBy>Steven Kirby (UG)</cp:lastModifiedBy>
  <cp:revision>123</cp:revision>
  <dcterms:created xsi:type="dcterms:W3CDTF">2019-02-21T12:38:16Z</dcterms:created>
  <dcterms:modified xsi:type="dcterms:W3CDTF">2019-03-07T10:37:29Z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fs.IsStoryboard">
    <vt:bool>true</vt:bool>
  </property>
</Properties>
</file>